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551" r:id="rId2"/>
    <p:sldId id="536" r:id="rId3"/>
    <p:sldId id="537" r:id="rId4"/>
    <p:sldId id="558" r:id="rId5"/>
    <p:sldId id="586" r:id="rId6"/>
    <p:sldId id="588" r:id="rId7"/>
    <p:sldId id="590" r:id="rId8"/>
    <p:sldId id="591" r:id="rId9"/>
    <p:sldId id="585" r:id="rId10"/>
    <p:sldId id="587" r:id="rId11"/>
    <p:sldId id="572" r:id="rId12"/>
    <p:sldId id="553" r:id="rId13"/>
    <p:sldId id="554" r:id="rId14"/>
    <p:sldId id="556" r:id="rId15"/>
    <p:sldId id="557" r:id="rId16"/>
    <p:sldId id="58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110DB9"/>
    <a:srgbClr val="D2C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46EA-DF52-4FBE-8789-CDE0A883E735}" v="237" dt="2022-11-02T18:17:24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5261" autoAdjust="0"/>
  </p:normalViewPr>
  <p:slideViewPr>
    <p:cSldViewPr snapToGrid="0" showGuides="1">
      <p:cViewPr>
        <p:scale>
          <a:sx n="105" d="100"/>
          <a:sy n="105" d="100"/>
        </p:scale>
        <p:origin x="-188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AE43-7804-4CC1-968A-CBA01EDEEA0C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483C-BA54-4703-B971-BE48CDB16C2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09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93752F-C31A-4A76-92A9-B86A73AC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8EFB768-310B-4E31-923D-4A36790F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8A11ED-217C-47FE-B8A0-B03F8956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E7F9818-06D2-4271-833A-BEB58B4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DB3B16-31F0-4ABD-BAFA-77F0198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82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DE1141-7244-43D0-8020-CE7D3EFF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06B63EC-3398-48E4-A5CC-191382F8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7F21CC1-7571-46EF-AA42-7312897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DD32E24-FDF5-4FCF-AD47-02E639B9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F5580F-1289-4E9E-A0EE-CC3CF430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6215AF9-8F20-400C-A165-356224087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3053B0B-A165-47F6-B4B6-D8BFF49E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43E1CA1-96C4-4F9D-9FEF-114C4AD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1DC3580-B253-4D86-AD8A-7984DAA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A41F29-AAD1-45C9-85FB-2FC73D8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8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85C47B-97F3-472C-AEDB-A74E0F77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15F9BA6-FA1E-41D7-983E-A66B4634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B9E0E7-8BCA-4884-8950-7B5253E0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0AC8A23-66FD-4A0F-BD66-A3542874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AD454B-B07E-48F3-AAF4-AFDB854E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1AEF6F-2B96-45FF-9497-84D9E02F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334272B-A7BE-40F5-AD61-7B1EC029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FADF16C-EEB5-45C7-B215-15CCB50D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31DCA8F-F43A-4757-BC18-0E42971C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BF1E88C-9E12-4E65-86D3-74E4AD00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258DC8-9FF5-4DE0-B115-17C18820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300F400-AD1F-4D8D-80B3-5AEE7911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19D0B2A-AD3F-4E61-B822-0EDD04E5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155E08A-F6F6-4A66-916A-BE794B4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17D0B14-174B-4E6A-B3EE-70A5B695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411047E-E4E6-4E82-ADD9-D08C163F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FE3649-D802-4783-A6FE-EEB70DBA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DFB8B2-85EE-475E-B610-E550A970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6F13614-3A55-4529-B3AE-4D065678E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F217F28-453A-4A92-AB5B-C2640AA4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F1FC88A-9BBC-4A46-AACD-35182A6A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AB57654-3D35-4170-81B8-6FBDE0D9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8CDACF2-82A4-4EC8-AF00-0F9FFBD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1468EA1-6815-446F-BFDC-735824AD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47AE4A-4FFE-4B84-9072-3E3D15B4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A99DAC6-516A-4A6B-ABFC-B14212AD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5AAC338-9132-4DA3-9D5C-0754B31E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440EBDE-FEF0-4371-9289-76785808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34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AF22CE1-C406-4F5F-93C8-225D13D1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2CFF65C-F6E6-4602-ABDA-293BFBA2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7FD2C86-A893-40E0-84B7-A713FBD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3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3BF80F-9C55-46F1-ABAF-F892A951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8556D5-A64B-4564-9FAC-FA867DB9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6521D2D-4CD1-40E3-ADC1-0F411342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7B1E9F8-0FC5-43A4-BBAB-F150BFB4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88417D-4495-4B27-A0C7-E6DB5C61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7AE27C2-8120-4652-8455-D3FE4236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8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C3C404-3C34-405B-8F1F-353397E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D369848-741B-4606-8DED-3E6B4CD6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57C7CC1-5B2A-4843-9238-F875DA52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9CFEDC-4086-4F3D-91E6-9D07355A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17E35AF-F967-4BDB-B7BA-2D349D5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49FF358-550A-42FF-8B81-78745BA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1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B06929E-6CAC-493C-B577-A3DED33D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6987098-9B3D-4A60-99B6-794E366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EE03769-C468-4916-B62A-04CCAEA64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E2D5F1B-DEE6-436F-81F2-72A69C4E7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D1386E-F7EF-4238-BACC-74F6FF2E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3C24E425-25C3-974C-9BF6-A53502D532C6}"/>
              </a:ext>
            </a:extLst>
          </p:cNvPr>
          <p:cNvSpPr/>
          <p:nvPr/>
        </p:nvSpPr>
        <p:spPr>
          <a:xfrm>
            <a:off x="0" y="5500484"/>
            <a:ext cx="12192000" cy="1077218"/>
          </a:xfrm>
          <a:prstGeom prst="rect">
            <a:avLst/>
          </a:prstGeom>
          <a:solidFill>
            <a:srgbClr val="0070C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87032DE-C348-A190-5464-27D4DC49685A}"/>
              </a:ext>
            </a:extLst>
          </p:cNvPr>
          <p:cNvSpPr txBox="1"/>
          <p:nvPr/>
        </p:nvSpPr>
        <p:spPr>
          <a:xfrm>
            <a:off x="145143" y="1282095"/>
            <a:ext cx="4535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cap="small" dirty="0" smtClean="0">
              <a:solidFill>
                <a:srgbClr val="800000"/>
              </a:solidFill>
              <a:latin typeface="Calibri" panose="020F0502020204030204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cap="small" dirty="0" smtClean="0">
                <a:solidFill>
                  <a:srgbClr val="800000"/>
                </a:solidFill>
                <a:latin typeface="Calibri" panose="020F0502020204030204"/>
                <a:cs typeface="Aharoni" panose="02010803020104030203" pitchFamily="2" charset="-79"/>
              </a:rPr>
              <a:t>La lingua di Boccaccio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89BFD69-80C7-E4CA-34B2-29827F51F714}"/>
              </a:ext>
            </a:extLst>
          </p:cNvPr>
          <p:cNvSpPr txBox="1"/>
          <p:nvPr/>
        </p:nvSpPr>
        <p:spPr>
          <a:xfrm>
            <a:off x="544061" y="637425"/>
            <a:ext cx="3552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small" spc="0" normalizeH="0" baseline="0" noProof="0" dirty="0" smtClean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A5D6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Aharoni" panose="02010803020104030203" pitchFamily="2" charset="-79"/>
              </a:rPr>
              <a:t>Giovanna Frosini</a:t>
            </a:r>
            <a:endParaRPr kumimoji="0" lang="it-IT" sz="1800" b="1" i="0" u="none" strike="noStrike" kern="1200" cap="small" spc="0" normalizeH="0" baseline="0" noProof="0" dirty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5" y="2856605"/>
            <a:ext cx="2384735" cy="2982182"/>
          </a:xfrm>
          <a:prstGeom prst="rect">
            <a:avLst/>
          </a:prstGeom>
        </p:spPr>
      </p:pic>
      <p:pic>
        <p:nvPicPr>
          <p:cNvPr id="9" name="Immagine 8" descr="Logo Marco Lodo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2" y="1149049"/>
            <a:ext cx="5750866" cy="2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221952" y="0"/>
            <a:ext cx="12286952" cy="3454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0000FF"/>
                </a:solidFill>
              </a:rPr>
              <a:t>più dell’80% [83,98] del lessico italiano</a:t>
            </a:r>
            <a:r>
              <a:rPr lang="it-IT" sz="2400" dirty="0">
                <a:solidFill>
                  <a:srgbClr val="0000FF"/>
                </a:solidFill>
              </a:rPr>
              <a:t> fondamentale (= le duemila parole a maggiore frequenza)</a:t>
            </a:r>
            <a:r>
              <a:rPr lang="it-IT" sz="2400" b="1" dirty="0">
                <a:solidFill>
                  <a:srgbClr val="0000FF"/>
                </a:solidFill>
              </a:rPr>
              <a:t> faceva già parte del patrimonio linguistico </a:t>
            </a:r>
            <a:r>
              <a:rPr lang="it-IT" sz="2400" b="1" dirty="0" smtClean="0">
                <a:solidFill>
                  <a:srgbClr val="0000FF"/>
                </a:solidFill>
              </a:rPr>
              <a:t>antico</a:t>
            </a:r>
            <a:r>
              <a:rPr lang="it-IT" sz="2400" b="1" dirty="0">
                <a:solidFill>
                  <a:srgbClr val="0000FF"/>
                </a:solidFill>
              </a:rPr>
              <a:t>:</a:t>
            </a:r>
            <a:endParaRPr lang="it-IT" sz="2400" dirty="0" smtClean="0">
              <a:solidFill>
                <a:srgbClr val="0000FF"/>
              </a:solidFill>
            </a:endParaRPr>
          </a:p>
          <a:p>
            <a:pPr algn="ctr">
              <a:buFont typeface="Wingdings" charset="0"/>
              <a:buChar char="Ø"/>
            </a:pPr>
            <a:r>
              <a:rPr lang="it-IT" sz="2400" b="1" dirty="0" smtClean="0">
                <a:solidFill>
                  <a:srgbClr val="0000FF"/>
                </a:solidFill>
              </a:rPr>
              <a:t>63,4</a:t>
            </a:r>
            <a:r>
              <a:rPr lang="it-IT" sz="2400" b="1" dirty="0">
                <a:solidFill>
                  <a:srgbClr val="0000FF"/>
                </a:solidFill>
              </a:rPr>
              <a:t>%</a:t>
            </a: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</a:rPr>
              <a:t>si era costituito </a:t>
            </a:r>
            <a:r>
              <a:rPr lang="it-IT" sz="2400" b="1" dirty="0">
                <a:solidFill>
                  <a:srgbClr val="0000FF"/>
                </a:solidFill>
              </a:rPr>
              <a:t>entro il </a:t>
            </a:r>
            <a:r>
              <a:rPr lang="it-IT" sz="2400" b="1" dirty="0" smtClean="0">
                <a:solidFill>
                  <a:srgbClr val="0000FF"/>
                </a:solidFill>
              </a:rPr>
              <a:t>Duecento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buFont typeface="Wingdings" charset="0"/>
              <a:buChar char="Ø"/>
            </a:pP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</a:rPr>
              <a:t>20,58</a:t>
            </a:r>
            <a:r>
              <a:rPr lang="it-IT" sz="2400" b="1" dirty="0">
                <a:solidFill>
                  <a:srgbClr val="0000FF"/>
                </a:solidFill>
              </a:rPr>
              <a:t>% </a:t>
            </a:r>
            <a:r>
              <a:rPr lang="it-IT" sz="2400" b="1" dirty="0" smtClean="0">
                <a:solidFill>
                  <a:srgbClr val="0000FF"/>
                </a:solidFill>
              </a:rPr>
              <a:t>si è costituito nel Trecento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00FF"/>
                </a:solidFill>
              </a:rPr>
              <a:t>«</a:t>
            </a:r>
            <a:r>
              <a:rPr lang="it-IT" sz="2400" b="1" dirty="0">
                <a:solidFill>
                  <a:srgbClr val="0000FF"/>
                </a:solidFill>
              </a:rPr>
              <a:t>il presente della nostra lingua e il suo futuro hanno dunque un cuore antico</a:t>
            </a:r>
            <a:r>
              <a:rPr lang="it-IT" sz="2400" b="1" dirty="0" smtClean="0">
                <a:solidFill>
                  <a:srgbClr val="0000FF"/>
                </a:solidFill>
              </a:rPr>
              <a:t>»</a:t>
            </a:r>
            <a:r>
              <a:rPr lang="it-IT" sz="2400" dirty="0" smtClean="0">
                <a:solidFill>
                  <a:srgbClr val="0000FF"/>
                </a:solidFill>
              </a:rPr>
              <a:t> (De Mauro)</a:t>
            </a:r>
          </a:p>
          <a:p>
            <a:pPr marL="0" indent="0" algn="ctr">
              <a:buNone/>
            </a:pPr>
            <a:endParaRPr lang="it-IT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Segnaposto contenuto 2" descr="10_Pietro Bembo.jpe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29" r="-61629"/>
          <a:stretch>
            <a:fillRect/>
          </a:stretch>
        </p:blipFill>
        <p:spPr bwMode="auto">
          <a:xfrm>
            <a:off x="-331286" y="2808128"/>
            <a:ext cx="7188200" cy="395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" name="Immagine 1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83" y="2763317"/>
            <a:ext cx="6007100" cy="40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0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3524" y="253999"/>
            <a:ext cx="106921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2400" b="1" dirty="0" smtClean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it-IT" sz="2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fiorentino arcaico</a:t>
            </a:r>
            <a:endParaRPr lang="it-IT" sz="2400" b="1" dirty="0" smtClean="0">
              <a:latin typeface="+mn-lt"/>
            </a:endParaRPr>
          </a:p>
          <a:p>
            <a:pPr>
              <a:defRPr/>
            </a:pPr>
            <a:r>
              <a:rPr lang="it-IT" sz="2400" b="1" dirty="0" smtClean="0">
                <a:latin typeface="+mn-lt"/>
              </a:rPr>
              <a:t>	</a:t>
            </a:r>
            <a:r>
              <a:rPr lang="it-IT" sz="2400" b="1" dirty="0" smtClean="0">
                <a:solidFill>
                  <a:srgbClr val="800000"/>
                </a:solidFill>
                <a:latin typeface="+mn-lt"/>
              </a:rPr>
              <a:t>&gt; attestato nel sec. XIII fino all’ultimo quarto</a:t>
            </a:r>
          </a:p>
          <a:p>
            <a:pPr>
              <a:defRPr/>
            </a:pPr>
            <a:endParaRPr lang="it-IT" sz="2400" b="1" dirty="0" smtClean="0">
              <a:latin typeface="+mn-lt"/>
            </a:endParaRPr>
          </a:p>
          <a:p>
            <a:pPr>
              <a:defRPr/>
            </a:pPr>
            <a:endParaRPr lang="it-IT" sz="2400" b="1" dirty="0" smtClean="0">
              <a:latin typeface="+mn-lt"/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fiorentino classico o ‘aureo’</a:t>
            </a:r>
            <a:endParaRPr lang="it-IT" sz="2400" b="1" dirty="0" smtClean="0">
              <a:latin typeface="+mn-lt"/>
            </a:endParaRPr>
          </a:p>
          <a:p>
            <a:pPr>
              <a:defRPr/>
            </a:pPr>
            <a:r>
              <a:rPr lang="it-IT" sz="2400" b="1" dirty="0" smtClean="0">
                <a:latin typeface="+mn-lt"/>
              </a:rPr>
              <a:t>	</a:t>
            </a:r>
            <a:r>
              <a:rPr lang="it-IT" sz="2400" b="1" dirty="0" smtClean="0">
                <a:solidFill>
                  <a:srgbClr val="800000"/>
                </a:solidFill>
                <a:latin typeface="+mn-lt"/>
              </a:rPr>
              <a:t>&gt; dall’ultimo quarto del sec. XIII agli anni trenta-quaranta del sec. XIV</a:t>
            </a:r>
          </a:p>
          <a:p>
            <a:pPr>
              <a:defRPr/>
            </a:pPr>
            <a:endParaRPr lang="it-IT" sz="2400" b="1" dirty="0" smtClean="0">
              <a:latin typeface="+mn-lt"/>
            </a:endParaRPr>
          </a:p>
          <a:p>
            <a:pPr>
              <a:defRPr/>
            </a:pPr>
            <a:endParaRPr lang="it-IT" sz="2400" b="1" dirty="0" smtClean="0">
              <a:latin typeface="+mn-lt"/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fiorentino postclassico o ‘argenteo’  </a:t>
            </a:r>
            <a:endParaRPr lang="it-IT" sz="2400" b="1" dirty="0" smtClean="0">
              <a:latin typeface="+mn-lt"/>
            </a:endParaRPr>
          </a:p>
          <a:p>
            <a:pPr>
              <a:defRPr/>
            </a:pPr>
            <a:r>
              <a:rPr lang="it-IT" sz="2400" b="1" dirty="0" smtClean="0">
                <a:latin typeface="+mn-lt"/>
              </a:rPr>
              <a:t>	</a:t>
            </a:r>
            <a:r>
              <a:rPr lang="it-IT" sz="2400" b="1" dirty="0" smtClean="0">
                <a:solidFill>
                  <a:srgbClr val="800000"/>
                </a:solidFill>
                <a:latin typeface="+mn-lt"/>
              </a:rPr>
              <a:t>&gt; dall’età post-peste 1348 alla morte di Machiavelli</a:t>
            </a:r>
            <a:endParaRPr lang="it-IT" sz="2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476" y="4584095"/>
            <a:ext cx="156688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1"/>
          <p:cNvSpPr>
            <a:spLocks noChangeArrowheads="1"/>
          </p:cNvSpPr>
          <p:nvPr/>
        </p:nvSpPr>
        <p:spPr bwMode="auto">
          <a:xfrm>
            <a:off x="1102784" y="188913"/>
            <a:ext cx="9601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La “formula” del fiorentino </a:t>
            </a:r>
            <a:r>
              <a:rPr lang="it-IT" sz="2400" b="1" dirty="0" smtClean="0">
                <a:solidFill>
                  <a:srgbClr val="0000FF"/>
                </a:solidFill>
              </a:rPr>
              <a:t>(1)</a:t>
            </a:r>
            <a:endParaRPr lang="it-IT" sz="2400" b="1" dirty="0">
              <a:solidFill>
                <a:srgbClr val="0000FF"/>
              </a:solidFill>
            </a:endParaRPr>
          </a:p>
          <a:p>
            <a:pPr algn="ctr"/>
            <a:r>
              <a:rPr lang="it-IT" sz="2400" b="1" dirty="0">
                <a:solidFill>
                  <a:srgbClr val="0000FF"/>
                </a:solidFill>
              </a:rPr>
              <a:t>[Arrigo Castellani, </a:t>
            </a:r>
            <a:r>
              <a:rPr lang="it-IT" sz="2400" b="1" i="1" dirty="0">
                <a:solidFill>
                  <a:srgbClr val="0000FF"/>
                </a:solidFill>
              </a:rPr>
              <a:t>Nuovi testi fiorentini</a:t>
            </a:r>
            <a:r>
              <a:rPr lang="it-IT" sz="2400" b="1" dirty="0">
                <a:solidFill>
                  <a:srgbClr val="0000FF"/>
                </a:solidFill>
              </a:rPr>
              <a:t> 1952]</a:t>
            </a:r>
          </a:p>
          <a:p>
            <a:endParaRPr lang="it-IT" sz="2400" b="1" dirty="0"/>
          </a:p>
          <a:p>
            <a:r>
              <a:rPr lang="it-IT" sz="2000" b="1" dirty="0"/>
              <a:t>&gt; </a:t>
            </a:r>
            <a:r>
              <a:rPr lang="it-IT" sz="2000" b="1" dirty="0">
                <a:solidFill>
                  <a:srgbClr val="860000"/>
                </a:solidFill>
              </a:rPr>
              <a:t>il dittongamento di </a:t>
            </a:r>
            <a:r>
              <a:rPr lang="it-IT" sz="2000" b="1" i="1" dirty="0">
                <a:solidFill>
                  <a:srgbClr val="860000"/>
                </a:solidFill>
              </a:rPr>
              <a:t>e </a:t>
            </a:r>
            <a:r>
              <a:rPr lang="it-IT" sz="2000" b="1" dirty="0">
                <a:solidFill>
                  <a:srgbClr val="860000"/>
                </a:solidFill>
              </a:rPr>
              <a:t>aperta tonica, </a:t>
            </a:r>
            <a:r>
              <a:rPr lang="it-IT" sz="2000" b="1" i="1" dirty="0">
                <a:solidFill>
                  <a:srgbClr val="860000"/>
                </a:solidFill>
              </a:rPr>
              <a:t>o </a:t>
            </a:r>
            <a:r>
              <a:rPr lang="it-IT" sz="2000" b="1" dirty="0">
                <a:solidFill>
                  <a:srgbClr val="860000"/>
                </a:solidFill>
              </a:rPr>
              <a:t>aperta tonica in sillaba libera </a:t>
            </a:r>
            <a:r>
              <a:rPr lang="it-IT" sz="2000" b="1" dirty="0"/>
              <a:t>(anche dopo </a:t>
            </a:r>
            <a:r>
              <a:rPr lang="it-IT" sz="2000" b="1" dirty="0" err="1"/>
              <a:t>cons</a:t>
            </a:r>
            <a:r>
              <a:rPr lang="it-IT" sz="2000" b="1" dirty="0"/>
              <a:t>.+</a:t>
            </a:r>
            <a:r>
              <a:rPr lang="it-IT" sz="2000" b="1" i="1" dirty="0" err="1"/>
              <a:t>r</a:t>
            </a:r>
            <a:r>
              <a:rPr lang="it-IT" sz="2000" b="1" dirty="0"/>
              <a:t>): </a:t>
            </a:r>
            <a:r>
              <a:rPr lang="it-IT" sz="2000" b="1" i="1" dirty="0"/>
              <a:t>piede</a:t>
            </a:r>
            <a:r>
              <a:rPr lang="it-IT" sz="2000" b="1" dirty="0"/>
              <a:t>, </a:t>
            </a:r>
            <a:r>
              <a:rPr lang="it-IT" sz="2000" b="1" i="1" dirty="0"/>
              <a:t>fuoco</a:t>
            </a:r>
            <a:r>
              <a:rPr lang="it-IT" sz="2000" b="1" dirty="0"/>
              <a:t>; </a:t>
            </a:r>
            <a:r>
              <a:rPr lang="it-IT" sz="2000" b="1" i="1" dirty="0" err="1"/>
              <a:t>priega</a:t>
            </a:r>
            <a:r>
              <a:rPr lang="it-IT" sz="2000" b="1" dirty="0"/>
              <a:t>, </a:t>
            </a:r>
            <a:r>
              <a:rPr lang="it-IT" sz="2000" b="1" i="1" dirty="0" err="1"/>
              <a:t>truova</a:t>
            </a:r>
            <a:r>
              <a:rPr lang="it-IT" sz="2000" b="1" dirty="0"/>
              <a:t>; </a:t>
            </a:r>
          </a:p>
          <a:p>
            <a:r>
              <a:rPr lang="it-IT" sz="2000" b="1" dirty="0"/>
              <a:t>&gt; </a:t>
            </a:r>
            <a:r>
              <a:rPr lang="it-IT" sz="2000" b="1" dirty="0">
                <a:solidFill>
                  <a:srgbClr val="860000"/>
                </a:solidFill>
              </a:rPr>
              <a:t>l’anafonesi</a:t>
            </a:r>
            <a:r>
              <a:rPr lang="it-IT" sz="2000" b="1" dirty="0"/>
              <a:t> (ossia il passaggio di </a:t>
            </a:r>
            <a:r>
              <a:rPr lang="it-IT" sz="2000" b="1" i="1" dirty="0"/>
              <a:t>e </a:t>
            </a:r>
            <a:r>
              <a:rPr lang="it-IT" sz="2000" b="1" dirty="0"/>
              <a:t>tonica </a:t>
            </a:r>
            <a:r>
              <a:rPr lang="it-IT" sz="2000" b="1" dirty="0" smtClean="0"/>
              <a:t>&gt; </a:t>
            </a:r>
            <a:r>
              <a:rPr lang="it-IT" sz="2000" b="1" i="1" dirty="0" smtClean="0"/>
              <a:t>i </a:t>
            </a:r>
            <a:r>
              <a:rPr lang="it-IT" sz="2000" b="1" dirty="0"/>
              <a:t>dinanzi a </a:t>
            </a:r>
            <a:r>
              <a:rPr lang="it-IT" sz="2000" b="1" i="1" dirty="0" err="1"/>
              <a:t>n</a:t>
            </a:r>
            <a:r>
              <a:rPr lang="it-IT" sz="2000" b="1" i="1" dirty="0"/>
              <a:t> </a:t>
            </a:r>
            <a:r>
              <a:rPr lang="it-IT" sz="2000" b="1" dirty="0"/>
              <a:t>palatale, </a:t>
            </a:r>
            <a:r>
              <a:rPr lang="it-IT" sz="2000" b="1" i="1" dirty="0"/>
              <a:t>l </a:t>
            </a:r>
            <a:r>
              <a:rPr lang="it-IT" sz="2000" b="1" dirty="0"/>
              <a:t>palatale, </a:t>
            </a:r>
            <a:r>
              <a:rPr lang="it-IT" sz="2000" b="1" i="1" dirty="0" err="1"/>
              <a:t>n</a:t>
            </a:r>
            <a:r>
              <a:rPr lang="it-IT" sz="2000" b="1" i="1" dirty="0"/>
              <a:t> </a:t>
            </a:r>
            <a:r>
              <a:rPr lang="it-IT" sz="2000" b="1" dirty="0"/>
              <a:t>velare; il passaggio di </a:t>
            </a:r>
            <a:r>
              <a:rPr lang="it-IT" sz="2000" b="1" i="1" dirty="0"/>
              <a:t>o </a:t>
            </a:r>
            <a:r>
              <a:rPr lang="it-IT" sz="2000" b="1" dirty="0"/>
              <a:t>tonica </a:t>
            </a:r>
            <a:r>
              <a:rPr lang="it-IT" sz="2000" b="1" dirty="0" smtClean="0"/>
              <a:t>&gt; </a:t>
            </a:r>
            <a:r>
              <a:rPr lang="it-IT" sz="2000" b="1" i="1" dirty="0" smtClean="0"/>
              <a:t>u </a:t>
            </a:r>
            <a:r>
              <a:rPr lang="it-IT" sz="2000" b="1" dirty="0"/>
              <a:t>dinanzi a </a:t>
            </a:r>
            <a:r>
              <a:rPr lang="it-IT" sz="2000" b="1" i="1" dirty="0" err="1"/>
              <a:t>n</a:t>
            </a:r>
            <a:r>
              <a:rPr lang="it-IT" sz="2000" b="1" dirty="0" err="1"/>
              <a:t>+</a:t>
            </a:r>
            <a:r>
              <a:rPr lang="it-IT" sz="2000" b="1" i="1" dirty="0" err="1"/>
              <a:t>g</a:t>
            </a:r>
            <a:r>
              <a:rPr lang="it-IT" sz="2000" b="1" dirty="0"/>
              <a:t>): </a:t>
            </a:r>
            <a:r>
              <a:rPr lang="it-IT" sz="2000" b="1" i="1" dirty="0"/>
              <a:t>tigna</a:t>
            </a:r>
            <a:r>
              <a:rPr lang="it-IT" sz="2000" b="1" dirty="0"/>
              <a:t>, </a:t>
            </a:r>
            <a:r>
              <a:rPr lang="it-IT" sz="2000" b="1" i="1" dirty="0"/>
              <a:t>famiglia</a:t>
            </a:r>
            <a:r>
              <a:rPr lang="it-IT" sz="2000" b="1" dirty="0"/>
              <a:t>, </a:t>
            </a:r>
            <a:r>
              <a:rPr lang="it-IT" sz="2000" b="1" i="1" dirty="0"/>
              <a:t>lingua</a:t>
            </a:r>
            <a:r>
              <a:rPr lang="it-IT" sz="2000" b="1" dirty="0"/>
              <a:t>, </a:t>
            </a:r>
            <a:r>
              <a:rPr lang="it-IT" sz="2000" b="1" i="1" dirty="0"/>
              <a:t>vinco</a:t>
            </a:r>
            <a:r>
              <a:rPr lang="it-IT" sz="2000" b="1" dirty="0"/>
              <a:t>; </a:t>
            </a:r>
            <a:r>
              <a:rPr lang="it-IT" sz="2000" b="1" i="1" dirty="0"/>
              <a:t>fungo</a:t>
            </a:r>
            <a:r>
              <a:rPr lang="it-IT" sz="2000" b="1" dirty="0"/>
              <a:t>; </a:t>
            </a:r>
          </a:p>
          <a:p>
            <a:endParaRPr lang="it-IT" sz="2000" b="1" dirty="0"/>
          </a:p>
          <a:p>
            <a:r>
              <a:rPr lang="it-IT" sz="2000" b="1" dirty="0"/>
              <a:t>&gt; </a:t>
            </a:r>
            <a:r>
              <a:rPr lang="it-IT" sz="2000" b="1" dirty="0">
                <a:solidFill>
                  <a:srgbClr val="860000"/>
                </a:solidFill>
              </a:rPr>
              <a:t>l’evoluzione spiccata di </a:t>
            </a:r>
            <a:r>
              <a:rPr lang="it-IT" sz="2000" b="1" i="1" dirty="0">
                <a:solidFill>
                  <a:srgbClr val="860000"/>
                </a:solidFill>
              </a:rPr>
              <a:t>e </a:t>
            </a:r>
            <a:r>
              <a:rPr lang="it-IT" sz="2000" b="1" dirty="0">
                <a:solidFill>
                  <a:srgbClr val="860000"/>
                </a:solidFill>
              </a:rPr>
              <a:t>atona &gt;</a:t>
            </a:r>
            <a:r>
              <a:rPr lang="it-IT" sz="2000" b="1" i="1" dirty="0">
                <a:solidFill>
                  <a:srgbClr val="860000"/>
                </a:solidFill>
              </a:rPr>
              <a:t>i </a:t>
            </a:r>
            <a:r>
              <a:rPr lang="it-IT" sz="2000" b="1" dirty="0"/>
              <a:t>(</a:t>
            </a:r>
            <a:r>
              <a:rPr lang="it-IT" sz="2000" b="1" i="1" dirty="0"/>
              <a:t>ritorno</a:t>
            </a:r>
            <a:r>
              <a:rPr lang="it-IT" sz="2000" b="1" dirty="0"/>
              <a:t>, </a:t>
            </a:r>
            <a:r>
              <a:rPr lang="it-IT" sz="2000" b="1" i="1" dirty="0"/>
              <a:t>medico</a:t>
            </a:r>
            <a:r>
              <a:rPr lang="it-IT" sz="2000" b="1" dirty="0"/>
              <a:t>); </a:t>
            </a:r>
          </a:p>
          <a:p>
            <a:r>
              <a:rPr lang="it-IT" sz="2000" b="1" dirty="0"/>
              <a:t>&gt; </a:t>
            </a:r>
            <a:r>
              <a:rPr lang="it-IT" sz="2000" b="1" dirty="0">
                <a:solidFill>
                  <a:srgbClr val="860000"/>
                </a:solidFill>
              </a:rPr>
              <a:t>l’evoluzione di </a:t>
            </a:r>
            <a:r>
              <a:rPr lang="it-IT" sz="2000" b="1" i="1" dirty="0" err="1">
                <a:solidFill>
                  <a:srgbClr val="860000"/>
                </a:solidFill>
              </a:rPr>
              <a:t>ar</a:t>
            </a:r>
            <a:r>
              <a:rPr lang="it-IT" sz="2000" b="1" i="1" dirty="0">
                <a:solidFill>
                  <a:srgbClr val="860000"/>
                </a:solidFill>
              </a:rPr>
              <a:t> </a:t>
            </a:r>
            <a:r>
              <a:rPr lang="it-IT" sz="2000" b="1" dirty="0" err="1">
                <a:solidFill>
                  <a:srgbClr val="860000"/>
                </a:solidFill>
              </a:rPr>
              <a:t>intertonico</a:t>
            </a:r>
            <a:r>
              <a:rPr lang="it-IT" sz="2000" b="1" dirty="0">
                <a:solidFill>
                  <a:srgbClr val="860000"/>
                </a:solidFill>
              </a:rPr>
              <a:t> e postonico </a:t>
            </a:r>
            <a:r>
              <a:rPr lang="it-IT" sz="2000" b="1" dirty="0" smtClean="0">
                <a:solidFill>
                  <a:srgbClr val="860000"/>
                </a:solidFill>
              </a:rPr>
              <a:t>&gt; </a:t>
            </a:r>
            <a:r>
              <a:rPr lang="it-IT" sz="2000" b="1" i="1" dirty="0" err="1" smtClean="0">
                <a:solidFill>
                  <a:srgbClr val="860000"/>
                </a:solidFill>
              </a:rPr>
              <a:t>er</a:t>
            </a:r>
            <a:r>
              <a:rPr lang="it-IT" sz="2000" b="1" i="1" dirty="0" smtClean="0">
                <a:solidFill>
                  <a:srgbClr val="860000"/>
                </a:solidFill>
              </a:rPr>
              <a:t> </a:t>
            </a:r>
            <a:r>
              <a:rPr lang="it-IT" sz="2000" b="1" dirty="0"/>
              <a:t>in qualunque posizione (</a:t>
            </a:r>
            <a:r>
              <a:rPr lang="it-IT" sz="2000" b="1" i="1" dirty="0"/>
              <a:t>amerò</a:t>
            </a:r>
            <a:r>
              <a:rPr lang="it-IT" sz="2000" b="1" dirty="0"/>
              <a:t>, </a:t>
            </a:r>
            <a:r>
              <a:rPr lang="it-IT" sz="2000" b="1" i="1" dirty="0"/>
              <a:t>Lazzero</a:t>
            </a:r>
            <a:r>
              <a:rPr lang="it-IT" sz="2000" b="1" dirty="0"/>
              <a:t>); </a:t>
            </a:r>
          </a:p>
          <a:p>
            <a:r>
              <a:rPr lang="it-IT" sz="2000" b="1" dirty="0"/>
              <a:t>&gt; </a:t>
            </a:r>
            <a:r>
              <a:rPr lang="it-IT" sz="2000" b="1" dirty="0">
                <a:solidFill>
                  <a:srgbClr val="860000"/>
                </a:solidFill>
              </a:rPr>
              <a:t>l’esito </a:t>
            </a:r>
            <a:r>
              <a:rPr lang="it-IT" sz="2000" b="1" i="1" dirty="0" err="1" smtClean="0">
                <a:solidFill>
                  <a:srgbClr val="860000"/>
                </a:solidFill>
              </a:rPr>
              <a:t>r</a:t>
            </a:r>
            <a:r>
              <a:rPr lang="it-IT" sz="2000" b="1" i="1" dirty="0" smtClean="0">
                <a:solidFill>
                  <a:srgbClr val="860000"/>
                </a:solidFill>
              </a:rPr>
              <a:t> </a:t>
            </a:r>
            <a:r>
              <a:rPr lang="it-IT" sz="2000" b="1" dirty="0" smtClean="0">
                <a:solidFill>
                  <a:srgbClr val="860000"/>
                </a:solidFill>
              </a:rPr>
              <a:t>+ iod </a:t>
            </a:r>
            <a:r>
              <a:rPr lang="it-IT" sz="2000" b="1" dirty="0">
                <a:solidFill>
                  <a:srgbClr val="860000"/>
                </a:solidFill>
              </a:rPr>
              <a:t>&gt; iod </a:t>
            </a:r>
            <a:r>
              <a:rPr lang="it-IT" sz="2000" b="1" dirty="0"/>
              <a:t>(</a:t>
            </a:r>
            <a:r>
              <a:rPr lang="it-IT" sz="2000" b="1" i="1" dirty="0"/>
              <a:t>gennaio</a:t>
            </a:r>
            <a:r>
              <a:rPr lang="it-IT" sz="2000" b="1" dirty="0"/>
              <a:t>). 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904"/>
            <a:ext cx="156688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5885" y="196850"/>
            <a:ext cx="8832849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00FF"/>
                </a:solidFill>
              </a:rPr>
              <a:t>La “formula” del fiorentino (2)</a:t>
            </a:r>
          </a:p>
          <a:p>
            <a:pPr>
              <a:defRPr/>
            </a:pPr>
            <a:endParaRPr lang="it-IT" sz="2000" b="1" dirty="0"/>
          </a:p>
          <a:p>
            <a:pPr marL="342900" indent="-342900">
              <a:buFont typeface="Wingdings" charset="0"/>
              <a:buChar char="Ø"/>
              <a:defRPr/>
            </a:pPr>
            <a:r>
              <a:rPr lang="it-IT" sz="2000" b="1" dirty="0" smtClean="0">
                <a:solidFill>
                  <a:srgbClr val="860000"/>
                </a:solidFill>
              </a:rPr>
              <a:t>la </a:t>
            </a:r>
            <a:r>
              <a:rPr lang="it-IT" sz="2000" b="1" dirty="0">
                <a:solidFill>
                  <a:srgbClr val="860000"/>
                </a:solidFill>
              </a:rPr>
              <a:t>polimorfia della 3a persona plurale del perfetto indicativo</a:t>
            </a:r>
            <a:r>
              <a:rPr lang="it-IT" sz="2000" b="1" dirty="0"/>
              <a:t>: </a:t>
            </a:r>
            <a:endParaRPr lang="it-IT" sz="2000" b="1" dirty="0" smtClean="0"/>
          </a:p>
          <a:p>
            <a:pPr>
              <a:defRPr/>
            </a:pPr>
            <a:r>
              <a:rPr lang="it-IT" sz="2000" b="1" dirty="0" smtClean="0"/>
              <a:t>-- nei </a:t>
            </a:r>
            <a:r>
              <a:rPr lang="it-IT" sz="2000" b="1" dirty="0"/>
              <a:t>perfetti deboli alle desinenze primitive -</a:t>
            </a:r>
            <a:r>
              <a:rPr lang="it-IT" sz="2000" b="1" i="1" dirty="0"/>
              <a:t>aro</a:t>
            </a:r>
            <a:r>
              <a:rPr lang="it-IT" sz="2000" b="1" dirty="0"/>
              <a:t>, -</a:t>
            </a:r>
            <a:r>
              <a:rPr lang="it-IT" sz="2000" b="1" i="1" dirty="0"/>
              <a:t>ero</a:t>
            </a:r>
            <a:r>
              <a:rPr lang="it-IT" sz="2000" b="1" dirty="0"/>
              <a:t>, -</a:t>
            </a:r>
            <a:r>
              <a:rPr lang="it-IT" sz="2000" b="1" i="1" dirty="0" err="1"/>
              <a:t>iro</a:t>
            </a:r>
            <a:r>
              <a:rPr lang="it-IT" sz="2000" b="1" i="1" dirty="0"/>
              <a:t> </a:t>
            </a:r>
            <a:r>
              <a:rPr lang="it-IT" sz="2000" b="1" dirty="0"/>
              <a:t>(e alla forma </a:t>
            </a:r>
            <a:r>
              <a:rPr lang="it-IT" sz="2000" b="1" i="1" dirty="0" err="1"/>
              <a:t>fuoro</a:t>
            </a:r>
            <a:r>
              <a:rPr lang="it-IT" sz="2000" b="1" dirty="0"/>
              <a:t>, </a:t>
            </a:r>
            <a:r>
              <a:rPr lang="it-IT" sz="2000" b="1" i="1" dirty="0"/>
              <a:t>furo</a:t>
            </a:r>
            <a:r>
              <a:rPr lang="it-IT" sz="2000" b="1" dirty="0"/>
              <a:t>) si affiancano le desinenze analogiche -</a:t>
            </a:r>
            <a:r>
              <a:rPr lang="it-IT" sz="2000" b="1" i="1" dirty="0" err="1"/>
              <a:t>arono</a:t>
            </a:r>
            <a:r>
              <a:rPr lang="it-IT" sz="2000" b="1" dirty="0"/>
              <a:t>, -</a:t>
            </a:r>
            <a:r>
              <a:rPr lang="it-IT" sz="2000" b="1" i="1" dirty="0" err="1"/>
              <a:t>erono</a:t>
            </a:r>
            <a:r>
              <a:rPr lang="it-IT" sz="2000" b="1" dirty="0"/>
              <a:t>, -</a:t>
            </a:r>
            <a:r>
              <a:rPr lang="it-IT" sz="2000" b="1" i="1" dirty="0" err="1"/>
              <a:t>irono</a:t>
            </a:r>
            <a:r>
              <a:rPr lang="it-IT" sz="2000" b="1" i="1" dirty="0"/>
              <a:t> </a:t>
            </a:r>
            <a:r>
              <a:rPr lang="it-IT" sz="2000" b="1" dirty="0"/>
              <a:t>(e </a:t>
            </a:r>
            <a:r>
              <a:rPr lang="it-IT" sz="2000" b="1" i="1" dirty="0" err="1"/>
              <a:t>fuorono</a:t>
            </a:r>
            <a:r>
              <a:rPr lang="it-IT" sz="2000" b="1" dirty="0"/>
              <a:t>, </a:t>
            </a:r>
            <a:r>
              <a:rPr lang="it-IT" sz="2000" b="1" i="1" dirty="0"/>
              <a:t>furono</a:t>
            </a:r>
            <a:r>
              <a:rPr lang="it-IT" sz="2000" b="1" dirty="0"/>
              <a:t>); </a:t>
            </a:r>
          </a:p>
          <a:p>
            <a:pPr>
              <a:defRPr/>
            </a:pPr>
            <a:r>
              <a:rPr lang="it-IT" sz="2000" b="1" dirty="0" smtClean="0"/>
              <a:t>-- nei </a:t>
            </a:r>
            <a:r>
              <a:rPr lang="it-IT" sz="2000" b="1" dirty="0"/>
              <a:t>perfetti forti accanto alla etimologica -</a:t>
            </a:r>
            <a:r>
              <a:rPr lang="it-IT" sz="2000" b="1" i="1" dirty="0"/>
              <a:t>ero </a:t>
            </a:r>
            <a:r>
              <a:rPr lang="it-IT" sz="2000" b="1" dirty="0"/>
              <a:t>si hanno forme in -</a:t>
            </a:r>
            <a:r>
              <a:rPr lang="it-IT" sz="2000" b="1" i="1" dirty="0" err="1"/>
              <a:t>ono</a:t>
            </a:r>
            <a:r>
              <a:rPr lang="it-IT" sz="2000" b="1" i="1" dirty="0"/>
              <a:t> </a:t>
            </a:r>
            <a:r>
              <a:rPr lang="it-IT" sz="2000" b="1" dirty="0"/>
              <a:t>e anche in -</a:t>
            </a:r>
            <a:r>
              <a:rPr lang="it-IT" sz="2000" b="1" i="1" dirty="0"/>
              <a:t>oro</a:t>
            </a:r>
            <a:r>
              <a:rPr lang="it-IT" sz="2000" b="1" dirty="0"/>
              <a:t>. </a:t>
            </a:r>
          </a:p>
          <a:p>
            <a:pPr>
              <a:defRPr/>
            </a:pPr>
            <a:r>
              <a:rPr lang="it-IT" sz="2000" b="1" dirty="0"/>
              <a:t>Inoltre: </a:t>
            </a:r>
          </a:p>
          <a:p>
            <a:pPr>
              <a:defRPr/>
            </a:pPr>
            <a:r>
              <a:rPr lang="it-IT" sz="2000" b="1" dirty="0"/>
              <a:t>&gt; l’esito </a:t>
            </a:r>
            <a:r>
              <a:rPr lang="it-IT" sz="2000" b="1" i="1" dirty="0"/>
              <a:t>an </a:t>
            </a:r>
            <a:r>
              <a:rPr lang="it-IT" sz="2000" b="1" dirty="0"/>
              <a:t>in </a:t>
            </a:r>
            <a:r>
              <a:rPr lang="it-IT" sz="2000" b="1" i="1" dirty="0" err="1">
                <a:solidFill>
                  <a:srgbClr val="860000"/>
                </a:solidFill>
              </a:rPr>
              <a:t>sanza</a:t>
            </a:r>
            <a:r>
              <a:rPr lang="it-IT" sz="2000" b="1" dirty="0"/>
              <a:t>; </a:t>
            </a:r>
          </a:p>
          <a:p>
            <a:pPr>
              <a:defRPr/>
            </a:pPr>
            <a:r>
              <a:rPr lang="it-IT" sz="2000" b="1" dirty="0"/>
              <a:t>&gt; la -</a:t>
            </a:r>
            <a:r>
              <a:rPr lang="it-IT" sz="2000" b="1" i="1" dirty="0"/>
              <a:t>e </a:t>
            </a:r>
            <a:r>
              <a:rPr lang="it-IT" sz="2000" b="1" dirty="0"/>
              <a:t>finale in </a:t>
            </a:r>
            <a:r>
              <a:rPr lang="it-IT" sz="2000" b="1" i="1" dirty="0" err="1">
                <a:solidFill>
                  <a:srgbClr val="860000"/>
                </a:solidFill>
              </a:rPr>
              <a:t>dimane</a:t>
            </a:r>
            <a:r>
              <a:rPr lang="it-IT" sz="2000" b="1" dirty="0"/>
              <a:t>, </a:t>
            </a:r>
            <a:r>
              <a:rPr lang="it-IT" sz="2000" b="1" i="1" dirty="0">
                <a:solidFill>
                  <a:srgbClr val="860000"/>
                </a:solidFill>
              </a:rPr>
              <a:t>stamane</a:t>
            </a:r>
            <a:r>
              <a:rPr lang="it-IT" sz="2000" b="1" dirty="0"/>
              <a:t>; </a:t>
            </a:r>
          </a:p>
          <a:p>
            <a:pPr>
              <a:defRPr/>
            </a:pPr>
            <a:r>
              <a:rPr lang="it-IT" sz="2000" b="1" dirty="0"/>
              <a:t>&gt; il comune </a:t>
            </a:r>
            <a:r>
              <a:rPr lang="it-IT" sz="2000" b="1" dirty="0">
                <a:solidFill>
                  <a:srgbClr val="860000"/>
                </a:solidFill>
              </a:rPr>
              <a:t>esito toscano /</a:t>
            </a:r>
            <a:r>
              <a:rPr lang="it-IT" sz="2000" b="1" dirty="0" err="1">
                <a:solidFill>
                  <a:srgbClr val="860000"/>
                </a:solidFill>
              </a:rPr>
              <a:t>ggj</a:t>
            </a:r>
            <a:r>
              <a:rPr lang="it-IT" sz="2000" b="1" dirty="0">
                <a:solidFill>
                  <a:srgbClr val="860000"/>
                </a:solidFill>
              </a:rPr>
              <a:t>/ di -</a:t>
            </a:r>
            <a:r>
              <a:rPr lang="it-IT" sz="2000" b="1" cap="small" dirty="0" err="1">
                <a:solidFill>
                  <a:srgbClr val="860000"/>
                </a:solidFill>
              </a:rPr>
              <a:t>gl</a:t>
            </a:r>
            <a:r>
              <a:rPr lang="it-IT" sz="2000" b="1" dirty="0">
                <a:solidFill>
                  <a:srgbClr val="860000"/>
                </a:solidFill>
              </a:rPr>
              <a:t>- </a:t>
            </a:r>
            <a:r>
              <a:rPr lang="it-IT" sz="2000" b="1" dirty="0"/>
              <a:t>in </a:t>
            </a:r>
            <a:r>
              <a:rPr lang="it-IT" sz="2000" b="1" i="1" dirty="0" err="1"/>
              <a:t>tegghia</a:t>
            </a:r>
            <a:r>
              <a:rPr lang="it-IT" sz="2000" b="1" dirty="0"/>
              <a:t>, </a:t>
            </a:r>
            <a:r>
              <a:rPr lang="it-IT" sz="2000" b="1" i="1" dirty="0" err="1"/>
              <a:t>Tegghiaio</a:t>
            </a:r>
            <a:r>
              <a:rPr lang="it-IT" sz="2000" b="1" dirty="0"/>
              <a:t>, </a:t>
            </a:r>
            <a:r>
              <a:rPr lang="it-IT" sz="2000" b="1" i="1" dirty="0"/>
              <a:t>mugghiare</a:t>
            </a:r>
            <a:r>
              <a:rPr lang="it-IT" sz="2000" b="1" dirty="0"/>
              <a:t>, </a:t>
            </a:r>
            <a:r>
              <a:rPr lang="it-IT" sz="2000" b="1" i="1" dirty="0" err="1"/>
              <a:t>Fegghine</a:t>
            </a:r>
            <a:r>
              <a:rPr lang="it-IT" sz="2000" b="1" dirty="0"/>
              <a:t>, ecc.; </a:t>
            </a:r>
          </a:p>
          <a:p>
            <a:pPr>
              <a:defRPr/>
            </a:pPr>
            <a:r>
              <a:rPr lang="it-IT" sz="2000" b="1" dirty="0"/>
              <a:t>&gt; il </a:t>
            </a:r>
            <a:r>
              <a:rPr lang="it-IT" sz="2000" b="1" dirty="0">
                <a:solidFill>
                  <a:srgbClr val="860000"/>
                </a:solidFill>
              </a:rPr>
              <a:t>mantenimento di </a:t>
            </a:r>
            <a:r>
              <a:rPr lang="it-IT" sz="2000" b="1" i="1" dirty="0">
                <a:solidFill>
                  <a:srgbClr val="860000"/>
                </a:solidFill>
              </a:rPr>
              <a:t>e </a:t>
            </a:r>
            <a:r>
              <a:rPr lang="it-IT" sz="2000" b="1" dirty="0">
                <a:solidFill>
                  <a:srgbClr val="860000"/>
                </a:solidFill>
              </a:rPr>
              <a:t>tonica in iato </a:t>
            </a:r>
            <a:r>
              <a:rPr lang="it-IT" sz="2000" b="1" dirty="0"/>
              <a:t>nelle forme del congiuntivo </a:t>
            </a:r>
            <a:r>
              <a:rPr lang="it-IT" sz="2000" b="1" i="1" dirty="0"/>
              <a:t>dea</a:t>
            </a:r>
            <a:r>
              <a:rPr lang="it-IT" sz="2000" b="1" dirty="0"/>
              <a:t>, </a:t>
            </a:r>
            <a:r>
              <a:rPr lang="it-IT" sz="2000" b="1" i="1" dirty="0" err="1"/>
              <a:t>stea</a:t>
            </a:r>
            <a:r>
              <a:rPr lang="it-IT" sz="2000" b="1" i="1" dirty="0"/>
              <a:t> </a:t>
            </a:r>
            <a:r>
              <a:rPr lang="it-IT" sz="2000" b="1" dirty="0"/>
              <a:t>(ma </a:t>
            </a:r>
            <a:r>
              <a:rPr lang="it-IT" sz="2000" b="1" i="1" dirty="0" err="1"/>
              <a:t>dieno</a:t>
            </a:r>
            <a:r>
              <a:rPr lang="it-IT" sz="2000" b="1" dirty="0"/>
              <a:t>, </a:t>
            </a:r>
            <a:r>
              <a:rPr lang="it-IT" sz="2000" b="1" i="1" dirty="0" err="1"/>
              <a:t>stieno</a:t>
            </a:r>
            <a:r>
              <a:rPr lang="it-IT" sz="2000" b="1" i="1" dirty="0"/>
              <a:t> </a:t>
            </a:r>
            <a:r>
              <a:rPr lang="it-IT" sz="2000" b="1" dirty="0"/>
              <a:t>alla 3a </a:t>
            </a:r>
            <a:r>
              <a:rPr lang="it-IT" sz="2000" b="1" dirty="0" err="1"/>
              <a:t>pl</a:t>
            </a:r>
            <a:r>
              <a:rPr lang="it-IT" sz="2000" b="1" dirty="0"/>
              <a:t>.); </a:t>
            </a:r>
          </a:p>
          <a:p>
            <a:pPr>
              <a:defRPr/>
            </a:pPr>
            <a:r>
              <a:rPr lang="it-IT" sz="2000" b="1" dirty="0"/>
              <a:t>&gt; la </a:t>
            </a:r>
            <a:r>
              <a:rPr lang="it-IT" sz="2000" b="1" dirty="0">
                <a:solidFill>
                  <a:srgbClr val="860000"/>
                </a:solidFill>
              </a:rPr>
              <a:t>desinenza etimologica in -</a:t>
            </a:r>
            <a:r>
              <a:rPr lang="it-IT" sz="2000" b="1" i="1" dirty="0">
                <a:solidFill>
                  <a:srgbClr val="860000"/>
                </a:solidFill>
              </a:rPr>
              <a:t>a </a:t>
            </a:r>
            <a:r>
              <a:rPr lang="it-IT" sz="2000" b="1" dirty="0">
                <a:solidFill>
                  <a:srgbClr val="860000"/>
                </a:solidFill>
              </a:rPr>
              <a:t>della 1a </a:t>
            </a:r>
            <a:r>
              <a:rPr lang="it-IT" sz="2000" b="1" dirty="0" err="1">
                <a:solidFill>
                  <a:srgbClr val="860000"/>
                </a:solidFill>
              </a:rPr>
              <a:t>pers</a:t>
            </a:r>
            <a:r>
              <a:rPr lang="it-IT" sz="2000" b="1" dirty="0">
                <a:solidFill>
                  <a:srgbClr val="860000"/>
                </a:solidFill>
              </a:rPr>
              <a:t>. </a:t>
            </a:r>
            <a:r>
              <a:rPr lang="it-IT" sz="2000" b="1" dirty="0" err="1">
                <a:solidFill>
                  <a:srgbClr val="860000"/>
                </a:solidFill>
              </a:rPr>
              <a:t>sing</a:t>
            </a:r>
            <a:r>
              <a:rPr lang="it-IT" sz="2000" b="1" dirty="0">
                <a:solidFill>
                  <a:srgbClr val="860000"/>
                </a:solidFill>
              </a:rPr>
              <a:t>. dell’imperfetto indicativo</a:t>
            </a:r>
            <a:r>
              <a:rPr lang="it-IT" sz="2000" b="1" dirty="0"/>
              <a:t>: </a:t>
            </a:r>
            <a:r>
              <a:rPr lang="it-IT" sz="2000" b="1" i="1" dirty="0"/>
              <a:t>io era</a:t>
            </a:r>
            <a:r>
              <a:rPr lang="it-IT" sz="2000" b="1" dirty="0"/>
              <a:t>, </a:t>
            </a:r>
            <a:r>
              <a:rPr lang="it-IT" sz="2000" b="1" i="1" dirty="0"/>
              <a:t>io andava</a:t>
            </a:r>
            <a:r>
              <a:rPr lang="it-IT" sz="2000" b="1" dirty="0"/>
              <a:t>; </a:t>
            </a:r>
          </a:p>
          <a:p>
            <a:pPr>
              <a:defRPr/>
            </a:pPr>
            <a:r>
              <a:rPr lang="it-IT" sz="2000" b="1" dirty="0"/>
              <a:t>&gt; la </a:t>
            </a:r>
            <a:r>
              <a:rPr lang="it-IT" sz="2000" b="1" dirty="0">
                <a:solidFill>
                  <a:srgbClr val="860000"/>
                </a:solidFill>
              </a:rPr>
              <a:t>2a </a:t>
            </a:r>
            <a:r>
              <a:rPr lang="it-IT" sz="2000" b="1" dirty="0" err="1">
                <a:solidFill>
                  <a:srgbClr val="860000"/>
                </a:solidFill>
              </a:rPr>
              <a:t>pers</a:t>
            </a:r>
            <a:r>
              <a:rPr lang="it-IT" sz="2000" b="1" dirty="0">
                <a:solidFill>
                  <a:srgbClr val="860000"/>
                </a:solidFill>
              </a:rPr>
              <a:t>. </a:t>
            </a:r>
            <a:r>
              <a:rPr lang="it-IT" sz="2000" b="1" dirty="0" err="1">
                <a:solidFill>
                  <a:srgbClr val="860000"/>
                </a:solidFill>
              </a:rPr>
              <a:t>sing</a:t>
            </a:r>
            <a:r>
              <a:rPr lang="it-IT" sz="2000" b="1" dirty="0">
                <a:solidFill>
                  <a:srgbClr val="860000"/>
                </a:solidFill>
              </a:rPr>
              <a:t>. del presente indicativo </a:t>
            </a:r>
            <a:r>
              <a:rPr lang="it-IT" sz="2000" b="1" i="1" dirty="0" err="1" smtClean="0">
                <a:solidFill>
                  <a:srgbClr val="860000"/>
                </a:solidFill>
              </a:rPr>
              <a:t>sè</a:t>
            </a:r>
            <a:endParaRPr lang="it-IT" sz="2000" b="1" dirty="0">
              <a:solidFill>
                <a:srgbClr val="860000"/>
              </a:solidFill>
            </a:endParaRPr>
          </a:p>
        </p:txBody>
      </p:sp>
      <p:pic>
        <p:nvPicPr>
          <p:cNvPr id="1843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6563"/>
            <a:ext cx="1775884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904"/>
            <a:ext cx="156688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1"/>
          <p:cNvSpPr>
            <a:spLocks noChangeArrowheads="1"/>
          </p:cNvSpPr>
          <p:nvPr/>
        </p:nvSpPr>
        <p:spPr bwMode="auto">
          <a:xfrm>
            <a:off x="1390652" y="333376"/>
            <a:ext cx="912283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0000FF"/>
                </a:solidFill>
              </a:rPr>
              <a:t>Elementi di innovazione fra fiorentino “arcaico” e fiorentino “antico”</a:t>
            </a:r>
          </a:p>
          <a:p>
            <a:endParaRPr lang="it-IT" sz="2000" b="1"/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il passaggio di -</a:t>
            </a:r>
            <a:r>
              <a:rPr lang="it-IT" sz="2000" b="1" i="1"/>
              <a:t>er</a:t>
            </a:r>
            <a:r>
              <a:rPr lang="it-IT" sz="2000" b="1"/>
              <a:t>- ad -</a:t>
            </a:r>
            <a:r>
              <a:rPr lang="it-IT" sz="2000" b="1" i="1"/>
              <a:t>ar</a:t>
            </a:r>
            <a:r>
              <a:rPr lang="it-IT" sz="2000" b="1"/>
              <a:t>- nei futuri e condizionali (</a:t>
            </a:r>
            <a:r>
              <a:rPr lang="it-IT" sz="2000" b="1" i="1"/>
              <a:t>serò</a:t>
            </a:r>
            <a:r>
              <a:rPr lang="it-IT" sz="2000" b="1"/>
              <a:t> &gt; </a:t>
            </a:r>
            <a:r>
              <a:rPr lang="it-IT" sz="2000" b="1" i="1"/>
              <a:t>sarò</a:t>
            </a:r>
            <a:r>
              <a:rPr lang="it-IT" sz="2000" b="1"/>
              <a:t>, </a:t>
            </a:r>
            <a:r>
              <a:rPr lang="it-IT" sz="2000" b="1" i="1"/>
              <a:t>serei</a:t>
            </a:r>
            <a:r>
              <a:rPr lang="it-IT" sz="2000" b="1"/>
              <a:t> &gt; </a:t>
            </a:r>
            <a:r>
              <a:rPr lang="it-IT" sz="2000" b="1" i="1"/>
              <a:t>sarei</a:t>
            </a:r>
            <a:r>
              <a:rPr lang="it-IT" sz="2000" b="1"/>
              <a:t>); </a:t>
            </a:r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il passaggio </a:t>
            </a:r>
            <a:r>
              <a:rPr lang="it-IT" sz="2000" b="1" i="1"/>
              <a:t>ogne</a:t>
            </a:r>
            <a:r>
              <a:rPr lang="it-IT" sz="2000" b="1"/>
              <a:t> &gt; </a:t>
            </a:r>
            <a:r>
              <a:rPr lang="it-IT" sz="2000" b="1" i="1"/>
              <a:t>ogni</a:t>
            </a:r>
            <a:r>
              <a:rPr lang="it-IT" sz="2000" b="1"/>
              <a:t>; </a:t>
            </a:r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la scomparsa del dittongo nelle forme verbali </a:t>
            </a:r>
            <a:r>
              <a:rPr lang="it-IT" sz="2000" b="1" i="1"/>
              <a:t>iera</a:t>
            </a:r>
            <a:r>
              <a:rPr lang="it-IT" sz="2000" b="1"/>
              <a:t>, </a:t>
            </a:r>
            <a:r>
              <a:rPr lang="it-IT" sz="2000" b="1" i="1"/>
              <a:t>ierano</a:t>
            </a:r>
            <a:r>
              <a:rPr lang="it-IT" sz="2000" b="1"/>
              <a:t> &gt; </a:t>
            </a:r>
            <a:r>
              <a:rPr lang="it-IT" sz="2000" b="1" i="1"/>
              <a:t>era</a:t>
            </a:r>
            <a:r>
              <a:rPr lang="it-IT" sz="2000" b="1"/>
              <a:t>, </a:t>
            </a:r>
            <a:r>
              <a:rPr lang="it-IT" sz="2000" b="1" i="1"/>
              <a:t>erano</a:t>
            </a:r>
            <a:r>
              <a:rPr lang="it-IT" sz="2000" b="1"/>
              <a:t>; </a:t>
            </a:r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la desinenza unica -</a:t>
            </a:r>
            <a:r>
              <a:rPr lang="it-IT" sz="2000" b="1" i="1"/>
              <a:t>iamo</a:t>
            </a:r>
            <a:r>
              <a:rPr lang="it-IT" sz="2000" b="1"/>
              <a:t> nella prima persona pl. dei verbi della 2a e 3a classe (</a:t>
            </a:r>
            <a:r>
              <a:rPr lang="it-IT" sz="2000" b="1" i="1"/>
              <a:t>abbiamo</a:t>
            </a:r>
            <a:r>
              <a:rPr lang="it-IT" sz="2000" b="1"/>
              <a:t>, </a:t>
            </a:r>
            <a:r>
              <a:rPr lang="it-IT" sz="2000" b="1" i="1"/>
              <a:t>perdiamo</a:t>
            </a:r>
            <a:r>
              <a:rPr lang="it-IT" sz="2000" b="1"/>
              <a:t>, </a:t>
            </a:r>
            <a:r>
              <a:rPr lang="it-IT" sz="2000" b="1" i="1"/>
              <a:t>sentiamo</a:t>
            </a:r>
            <a:r>
              <a:rPr lang="it-IT" sz="2000" b="1"/>
              <a:t>), importantissima innovazione della fine del Duecento; </a:t>
            </a:r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il passaggio -</a:t>
            </a:r>
            <a:r>
              <a:rPr lang="it-IT" sz="2000" b="1" i="1"/>
              <a:t>e</a:t>
            </a:r>
            <a:r>
              <a:rPr lang="it-IT" sz="2000" b="1"/>
              <a:t> &gt; -</a:t>
            </a:r>
            <a:r>
              <a:rPr lang="it-IT" sz="2000" b="1" i="1"/>
              <a:t>i</a:t>
            </a:r>
            <a:r>
              <a:rPr lang="it-IT" sz="2000" b="1"/>
              <a:t> nella 2a pers. sing. del presente indicativo dei verbi della 1a classe e del presente congiuntivo dei verbi della 2a, 3a, 4a classe (</a:t>
            </a:r>
            <a:r>
              <a:rPr lang="it-IT" sz="2000" b="1" i="1"/>
              <a:t>tu ame</a:t>
            </a:r>
            <a:r>
              <a:rPr lang="it-IT" sz="2000" b="1"/>
              <a:t> &gt; </a:t>
            </a:r>
            <a:r>
              <a:rPr lang="it-IT" sz="2000" b="1" i="1"/>
              <a:t>tu ami</a:t>
            </a:r>
            <a:r>
              <a:rPr lang="it-IT" sz="2000" b="1"/>
              <a:t>, come </a:t>
            </a:r>
            <a:r>
              <a:rPr lang="it-IT" sz="2000" b="1" i="1"/>
              <a:t>che tu faccie</a:t>
            </a:r>
            <a:r>
              <a:rPr lang="it-IT" sz="2000" b="1"/>
              <a:t> &gt; </a:t>
            </a:r>
            <a:r>
              <a:rPr lang="it-IT" sz="2000" b="1" i="1"/>
              <a:t>che tu facci</a:t>
            </a:r>
            <a:r>
              <a:rPr lang="it-IT" sz="2000" b="1"/>
              <a:t>); </a:t>
            </a:r>
          </a:p>
          <a:p>
            <a:r>
              <a:rPr lang="it-IT" sz="2000" b="1">
                <a:latin typeface="Wingdings" charset="0"/>
                <a:cs typeface="Wingdings" charset="0"/>
                <a:sym typeface="Wingdings" charset="0"/>
              </a:rPr>
              <a:t> </a:t>
            </a:r>
            <a:r>
              <a:rPr lang="it-IT" sz="2000" b="1"/>
              <a:t>il passaggio delle desinenze di 3a sing. del perfetto indicativo di tipo debole nella 2a, 3a, 4a classe da -</a:t>
            </a:r>
            <a:r>
              <a:rPr lang="it-IT" sz="2000" b="1" i="1"/>
              <a:t>eo</a:t>
            </a:r>
            <a:r>
              <a:rPr lang="it-IT" sz="2000" b="1"/>
              <a:t>, -</a:t>
            </a:r>
            <a:r>
              <a:rPr lang="it-IT" sz="2000" b="1" i="1"/>
              <a:t>io</a:t>
            </a:r>
            <a:r>
              <a:rPr lang="it-IT" sz="2000" b="1"/>
              <a:t> a -</a:t>
            </a:r>
            <a:r>
              <a:rPr lang="it-IT" sz="2000" b="1" i="1"/>
              <a:t>é</a:t>
            </a:r>
            <a:r>
              <a:rPr lang="it-IT" sz="2000" b="1"/>
              <a:t>, -</a:t>
            </a:r>
            <a:r>
              <a:rPr lang="it-IT" sz="2000" b="1" i="1"/>
              <a:t>ì</a:t>
            </a:r>
            <a:r>
              <a:rPr lang="it-IT" sz="2000" b="1"/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904"/>
            <a:ext cx="156688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1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it-IT" sz="2400" b="1">
                <a:solidFill>
                  <a:srgbClr val="0000FF"/>
                </a:solidFill>
                <a:latin typeface="Calibri" charset="0"/>
              </a:rPr>
              <a:t>Il fiorentino “</a:t>
            </a:r>
            <a:r>
              <a:rPr lang="it-IT" altLang="ja-JP" sz="2400" b="1">
                <a:solidFill>
                  <a:srgbClr val="0000FF"/>
                </a:solidFill>
                <a:latin typeface="Calibri" charset="0"/>
              </a:rPr>
              <a:t>postclassico</a:t>
            </a:r>
            <a:r>
              <a:rPr lang="it-IT" sz="2400" b="1">
                <a:solidFill>
                  <a:srgbClr val="0000FF"/>
                </a:solidFill>
                <a:latin typeface="Calibri" charset="0"/>
              </a:rPr>
              <a:t>”</a:t>
            </a:r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r>
              <a:rPr lang="it-IT" sz="2000" b="1" dirty="0">
                <a:latin typeface="Calibri" charset="0"/>
              </a:rPr>
              <a:t>la 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riduzione del dittongo dopo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consonante+</a:t>
            </a:r>
            <a:r>
              <a:rPr lang="it-IT" sz="2000" b="1" i="1" dirty="0" err="1">
                <a:solidFill>
                  <a:srgbClr val="0000FF"/>
                </a:solidFill>
                <a:latin typeface="Calibri" charset="0"/>
              </a:rPr>
              <a:t>r</a:t>
            </a:r>
            <a:r>
              <a:rPr lang="it-IT" sz="2000" b="1" dirty="0">
                <a:latin typeface="Calibri" charset="0"/>
              </a:rPr>
              <a:t>, con uno sbilanciamento a favore della conservazione del tipo </a:t>
            </a:r>
            <a:r>
              <a:rPr lang="it-IT" sz="2000" b="1" i="1" dirty="0" err="1">
                <a:latin typeface="Calibri" charset="0"/>
              </a:rPr>
              <a:t>truovo</a:t>
            </a:r>
            <a:r>
              <a:rPr lang="it-IT" sz="2000" b="1" dirty="0">
                <a:latin typeface="Calibri" charset="0"/>
              </a:rPr>
              <a:t> contro il tipo </a:t>
            </a:r>
            <a:r>
              <a:rPr lang="it-IT" sz="2000" b="1" i="1" dirty="0">
                <a:latin typeface="Calibri" charset="0"/>
              </a:rPr>
              <a:t>breve</a:t>
            </a:r>
            <a:r>
              <a:rPr lang="it-IT" sz="2000" b="1" dirty="0">
                <a:latin typeface="Calibri" charset="0"/>
              </a:rPr>
              <a:t>; </a:t>
            </a:r>
          </a:p>
          <a:p>
            <a:r>
              <a:rPr lang="it-IT" sz="2000" b="1" dirty="0">
                <a:latin typeface="Calibri" charset="0"/>
              </a:rPr>
              <a:t>l’evoluzione del nesso -</a:t>
            </a:r>
            <a:r>
              <a:rPr lang="it-IT" sz="2000" b="1" i="1" dirty="0">
                <a:latin typeface="Calibri" charset="0"/>
              </a:rPr>
              <a:t>ski</a:t>
            </a:r>
            <a:r>
              <a:rPr lang="it-IT" sz="2000" b="1" dirty="0">
                <a:latin typeface="Calibri" charset="0"/>
              </a:rPr>
              <a:t>- in -</a:t>
            </a:r>
            <a:r>
              <a:rPr lang="it-IT" sz="2000" b="1" i="1" dirty="0">
                <a:latin typeface="Calibri" charset="0"/>
              </a:rPr>
              <a:t>sti</a:t>
            </a:r>
            <a:r>
              <a:rPr lang="it-IT" sz="2000" b="1" dirty="0">
                <a:latin typeface="Calibri" charset="0"/>
              </a:rPr>
              <a:t>- (</a:t>
            </a:r>
            <a:r>
              <a:rPr lang="it-IT" sz="2000" b="1" i="1" dirty="0" err="1">
                <a:latin typeface="Calibri" charset="0"/>
              </a:rPr>
              <a:t>stiera</a:t>
            </a:r>
            <a:r>
              <a:rPr lang="it-IT" sz="2000" b="1" dirty="0">
                <a:latin typeface="Calibri" charset="0"/>
              </a:rPr>
              <a:t> per </a:t>
            </a:r>
            <a:r>
              <a:rPr lang="it-IT" sz="2000" b="1" i="1" dirty="0">
                <a:latin typeface="Calibri" charset="0"/>
              </a:rPr>
              <a:t>schiera</a:t>
            </a:r>
            <a:r>
              <a:rPr lang="it-IT" sz="2000" b="1" dirty="0">
                <a:latin typeface="Calibri" charset="0"/>
              </a:rPr>
              <a:t>); </a:t>
            </a:r>
          </a:p>
          <a:p>
            <a:r>
              <a:rPr lang="it-IT" sz="2000" b="1" dirty="0">
                <a:latin typeface="Calibri" charset="0"/>
              </a:rPr>
              <a:t>il 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plurale in -</a:t>
            </a:r>
            <a:r>
              <a:rPr lang="it-IT" sz="2000" b="1" i="1" dirty="0">
                <a:solidFill>
                  <a:srgbClr val="860000"/>
                </a:solidFill>
                <a:latin typeface="Calibri" charset="0"/>
              </a:rPr>
              <a:t>e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 dei sostantivi della 3a classe </a:t>
            </a:r>
            <a:r>
              <a:rPr lang="it-IT" sz="2000" b="1" dirty="0">
                <a:latin typeface="Calibri" charset="0"/>
              </a:rPr>
              <a:t>(il tipo</a:t>
            </a:r>
            <a:r>
              <a:rPr lang="it-IT" sz="2000" b="1" i="1" dirty="0">
                <a:latin typeface="Calibri" charset="0"/>
              </a:rPr>
              <a:t> le gente vostre</a:t>
            </a:r>
            <a:r>
              <a:rPr lang="it-IT" sz="2000" b="1" dirty="0">
                <a:latin typeface="Calibri" charset="0"/>
              </a:rPr>
              <a:t>); </a:t>
            </a:r>
          </a:p>
          <a:p>
            <a:r>
              <a:rPr lang="it-IT" sz="2000" b="1" dirty="0">
                <a:latin typeface="Calibri" charset="0"/>
              </a:rPr>
              <a:t>la 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palatalizzazione di -</a:t>
            </a:r>
            <a:r>
              <a:rPr lang="it-IT" sz="2000" b="1" i="1" dirty="0" err="1">
                <a:solidFill>
                  <a:srgbClr val="860000"/>
                </a:solidFill>
                <a:latin typeface="Calibri" charset="0"/>
              </a:rPr>
              <a:t>lli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 in -</a:t>
            </a:r>
            <a:r>
              <a:rPr lang="it-IT" sz="2000" b="1" i="1" dirty="0">
                <a:solidFill>
                  <a:srgbClr val="860000"/>
                </a:solidFill>
                <a:latin typeface="Calibri" charset="0"/>
              </a:rPr>
              <a:t>gli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 </a:t>
            </a:r>
            <a:r>
              <a:rPr lang="it-IT" sz="2000" b="1" dirty="0">
                <a:latin typeface="Calibri" charset="0"/>
              </a:rPr>
              <a:t>(</a:t>
            </a:r>
            <a:r>
              <a:rPr lang="it-IT" sz="2000" b="1" i="1" dirty="0">
                <a:latin typeface="Calibri" charset="0"/>
              </a:rPr>
              <a:t>quegli cittadini</a:t>
            </a:r>
            <a:r>
              <a:rPr lang="it-IT" sz="2000" b="1" dirty="0">
                <a:latin typeface="Calibri" charset="0"/>
              </a:rPr>
              <a:t>); </a:t>
            </a:r>
          </a:p>
          <a:p>
            <a:r>
              <a:rPr lang="it-IT" sz="2000" b="1" dirty="0">
                <a:latin typeface="Calibri" charset="0"/>
              </a:rPr>
              <a:t>le 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forme dell’articolo </a:t>
            </a:r>
            <a:r>
              <a:rPr lang="it-IT" sz="2000" b="1" i="1" dirty="0" err="1">
                <a:solidFill>
                  <a:srgbClr val="860000"/>
                </a:solidFill>
                <a:latin typeface="Calibri" charset="0"/>
              </a:rPr>
              <a:t>el</a:t>
            </a:r>
            <a:r>
              <a:rPr lang="it-IT" sz="2000" b="1" dirty="0">
                <a:solidFill>
                  <a:srgbClr val="860000"/>
                </a:solidFill>
                <a:latin typeface="Calibri" charset="0"/>
              </a:rPr>
              <a:t> / </a:t>
            </a:r>
            <a:r>
              <a:rPr lang="it-IT" sz="2000" b="1" i="1" dirty="0">
                <a:solidFill>
                  <a:srgbClr val="860000"/>
                </a:solidFill>
                <a:latin typeface="Calibri" charset="0"/>
              </a:rPr>
              <a:t>e</a:t>
            </a:r>
            <a:r>
              <a:rPr lang="it-IT" sz="2000" b="1" dirty="0">
                <a:latin typeface="Calibri" charset="0"/>
              </a:rPr>
              <a:t>; </a:t>
            </a:r>
          </a:p>
          <a:p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il sistema dei possessivi, che accoglie le forme invariabili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mie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tuo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suo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, e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mia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tua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sua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pl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.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masch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. e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femm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.</a:t>
            </a:r>
            <a:r>
              <a:rPr lang="it-IT" sz="2000" b="1" dirty="0">
                <a:latin typeface="Calibri" charset="0"/>
              </a:rPr>
              <a:t>; </a:t>
            </a:r>
          </a:p>
          <a:p>
            <a:r>
              <a:rPr lang="it-IT" sz="2000" b="1" dirty="0">
                <a:latin typeface="Calibri" charset="0"/>
              </a:rPr>
              <a:t>una 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profonda alterazione della morfologia verbale</a:t>
            </a:r>
            <a:r>
              <a:rPr lang="it-IT" sz="2000" b="1" dirty="0">
                <a:latin typeface="Calibri" charset="0"/>
              </a:rPr>
              <a:t>: per es. il tipo </a:t>
            </a:r>
            <a:r>
              <a:rPr lang="it-IT" sz="2000" b="1" i="1" dirty="0">
                <a:latin typeface="Calibri" charset="0"/>
              </a:rPr>
              <a:t>sete</a:t>
            </a:r>
            <a:r>
              <a:rPr lang="it-IT" sz="2000" b="1" dirty="0">
                <a:latin typeface="Calibri" charset="0"/>
              </a:rPr>
              <a:t> per </a:t>
            </a:r>
            <a:r>
              <a:rPr lang="it-IT" sz="2000" b="1" i="1" dirty="0">
                <a:latin typeface="Calibri" charset="0"/>
              </a:rPr>
              <a:t>siete</a:t>
            </a:r>
            <a:r>
              <a:rPr lang="it-IT" sz="2000" b="1" dirty="0">
                <a:latin typeface="Calibri" charset="0"/>
              </a:rPr>
              <a:t>, </a:t>
            </a:r>
            <a:r>
              <a:rPr lang="it-IT" sz="2000" b="1" i="1" dirty="0">
                <a:latin typeface="Calibri" charset="0"/>
              </a:rPr>
              <a:t>missi</a:t>
            </a:r>
            <a:r>
              <a:rPr lang="it-IT" sz="2000" b="1" dirty="0">
                <a:latin typeface="Calibri" charset="0"/>
              </a:rPr>
              <a:t> per </a:t>
            </a:r>
            <a:r>
              <a:rPr lang="it-IT" sz="2000" b="1" i="1" dirty="0">
                <a:latin typeface="Calibri" charset="0"/>
              </a:rPr>
              <a:t>misi</a:t>
            </a:r>
            <a:r>
              <a:rPr lang="it-IT" sz="2000" b="1" dirty="0">
                <a:latin typeface="Calibri" charset="0"/>
              </a:rPr>
              <a:t>, il futuro e condizionale del tipo </a:t>
            </a:r>
            <a:r>
              <a:rPr lang="it-IT" sz="2000" b="1" i="1" dirty="0">
                <a:latin typeface="Calibri" charset="0"/>
              </a:rPr>
              <a:t>arò</a:t>
            </a:r>
            <a:r>
              <a:rPr lang="it-IT" sz="2000" b="1" dirty="0">
                <a:latin typeface="Calibri" charset="0"/>
              </a:rPr>
              <a:t>, </a:t>
            </a:r>
            <a:r>
              <a:rPr lang="it-IT" sz="2000" b="1" i="1" dirty="0">
                <a:latin typeface="Calibri" charset="0"/>
              </a:rPr>
              <a:t>arei</a:t>
            </a:r>
            <a:r>
              <a:rPr lang="it-IT" sz="2000" b="1" dirty="0">
                <a:latin typeface="Calibri" charset="0"/>
              </a:rPr>
              <a:t> per </a:t>
            </a:r>
            <a:r>
              <a:rPr lang="it-IT" sz="2000" b="1" i="1" dirty="0">
                <a:latin typeface="Calibri" charset="0"/>
              </a:rPr>
              <a:t>avrò</a:t>
            </a:r>
            <a:r>
              <a:rPr lang="it-IT" sz="2000" b="1" dirty="0">
                <a:latin typeface="Calibri" charset="0"/>
              </a:rPr>
              <a:t>, </a:t>
            </a:r>
            <a:r>
              <a:rPr lang="it-IT" sz="2000" b="1" i="1" dirty="0">
                <a:latin typeface="Calibri" charset="0"/>
              </a:rPr>
              <a:t>avrei</a:t>
            </a:r>
            <a:r>
              <a:rPr lang="it-IT" sz="2000" b="1" dirty="0">
                <a:latin typeface="Calibri" charset="0"/>
              </a:rPr>
              <a:t>, e </a:t>
            </a:r>
            <a:r>
              <a:rPr lang="it-IT" sz="2000" b="1" i="1" dirty="0" err="1">
                <a:latin typeface="Calibri" charset="0"/>
              </a:rPr>
              <a:t>fussi</a:t>
            </a:r>
            <a:r>
              <a:rPr lang="it-IT" sz="2000" b="1" dirty="0">
                <a:latin typeface="Calibri" charset="0"/>
              </a:rPr>
              <a:t> per </a:t>
            </a:r>
            <a:r>
              <a:rPr lang="it-IT" sz="2000" b="1" i="1" dirty="0">
                <a:latin typeface="Calibri" charset="0"/>
              </a:rPr>
              <a:t>fossi</a:t>
            </a:r>
            <a:r>
              <a:rPr lang="it-IT" sz="2000" b="1" dirty="0">
                <a:latin typeface="Calibri" charset="0"/>
              </a:rPr>
              <a:t>, così come le desinenze -</a:t>
            </a:r>
            <a:r>
              <a:rPr lang="it-IT" sz="2000" b="1" i="1" dirty="0">
                <a:latin typeface="Calibri" charset="0"/>
              </a:rPr>
              <a:t>i</a:t>
            </a:r>
            <a:r>
              <a:rPr lang="it-IT" sz="2000" b="1" dirty="0">
                <a:latin typeface="Calibri" charset="0"/>
              </a:rPr>
              <a:t>, -</a:t>
            </a:r>
            <a:r>
              <a:rPr lang="it-IT" sz="2000" b="1" i="1" dirty="0">
                <a:latin typeface="Calibri" charset="0"/>
              </a:rPr>
              <a:t>ino</a:t>
            </a:r>
            <a:r>
              <a:rPr lang="it-IT" sz="2000" b="1" dirty="0">
                <a:latin typeface="Calibri" charset="0"/>
              </a:rPr>
              <a:t> alle terze </a:t>
            </a:r>
            <a:r>
              <a:rPr lang="it-IT" sz="2000" b="1" dirty="0" err="1">
                <a:latin typeface="Calibri" charset="0"/>
              </a:rPr>
              <a:t>pers</a:t>
            </a:r>
            <a:r>
              <a:rPr lang="it-IT" sz="2000" b="1" dirty="0">
                <a:latin typeface="Calibri" charset="0"/>
              </a:rPr>
              <a:t>. </a:t>
            </a:r>
            <a:r>
              <a:rPr lang="it-IT" sz="2000" b="1" dirty="0" err="1">
                <a:latin typeface="Calibri" charset="0"/>
              </a:rPr>
              <a:t>sing</a:t>
            </a:r>
            <a:r>
              <a:rPr lang="it-IT" sz="2000" b="1" dirty="0">
                <a:latin typeface="Calibri" charset="0"/>
              </a:rPr>
              <a:t>. e </a:t>
            </a:r>
            <a:r>
              <a:rPr lang="it-IT" sz="2000" b="1" dirty="0" err="1">
                <a:latin typeface="Calibri" charset="0"/>
              </a:rPr>
              <a:t>pl</a:t>
            </a:r>
            <a:r>
              <a:rPr lang="it-IT" sz="2000" b="1" dirty="0">
                <a:latin typeface="Calibri" charset="0"/>
              </a:rPr>
              <a:t>. del congiuntivo presente (</a:t>
            </a:r>
            <a:r>
              <a:rPr lang="it-IT" sz="2000" b="1" i="1" dirty="0" err="1">
                <a:latin typeface="Calibri" charset="0"/>
              </a:rPr>
              <a:t>vadi</a:t>
            </a:r>
            <a:r>
              <a:rPr lang="it-IT" sz="2000" b="1" dirty="0">
                <a:latin typeface="Calibri" charset="0"/>
              </a:rPr>
              <a:t>, </a:t>
            </a:r>
            <a:r>
              <a:rPr lang="it-IT" sz="2000" b="1" i="1" dirty="0" err="1">
                <a:latin typeface="Calibri" charset="0"/>
              </a:rPr>
              <a:t>vadino</a:t>
            </a:r>
            <a:r>
              <a:rPr lang="it-IT" sz="2000" b="1" dirty="0">
                <a:latin typeface="Calibri" charset="0"/>
              </a:rPr>
              <a:t>); una rilevante polimorfia del perfetto </a:t>
            </a:r>
            <a:r>
              <a:rPr lang="it-IT" sz="2000" b="1" dirty="0" smtClean="0">
                <a:latin typeface="Calibri" charset="0"/>
              </a:rPr>
              <a:t>indicativo</a:t>
            </a:r>
            <a:r>
              <a:rPr lang="it-IT" sz="2000" b="1" dirty="0">
                <a:latin typeface="Calibri" charset="0"/>
              </a:rPr>
              <a:t>;</a:t>
            </a:r>
          </a:p>
          <a:p>
            <a:r>
              <a:rPr lang="it-IT" sz="2000" b="1" dirty="0">
                <a:latin typeface="Calibri" charset="0"/>
              </a:rPr>
              <a:t>d</a:t>
            </a:r>
            <a:r>
              <a:rPr lang="it-IT" sz="2000" b="1" dirty="0" smtClean="0">
                <a:latin typeface="Calibri" charset="0"/>
              </a:rPr>
              <a:t>i </a:t>
            </a:r>
            <a:r>
              <a:rPr lang="it-IT" sz="2000" b="1" dirty="0">
                <a:latin typeface="Calibri" charset="0"/>
              </a:rPr>
              <a:t>lunga durata, perché insediatasi definitivamente nell’italiano, 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la desinenza -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o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 della 1a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pers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. </a:t>
            </a:r>
            <a:r>
              <a:rPr lang="it-IT" sz="2000" b="1" dirty="0" err="1">
                <a:solidFill>
                  <a:srgbClr val="0000FF"/>
                </a:solidFill>
                <a:latin typeface="Calibri" charset="0"/>
              </a:rPr>
              <a:t>sing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. dell’imperfetto indicativo (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io ero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 invece di </a:t>
            </a:r>
            <a:r>
              <a:rPr lang="it-IT" sz="2000" b="1" i="1" dirty="0">
                <a:solidFill>
                  <a:srgbClr val="0000FF"/>
                </a:solidFill>
                <a:latin typeface="Calibri" charset="0"/>
              </a:rPr>
              <a:t>io era</a:t>
            </a:r>
            <a:r>
              <a:rPr lang="it-IT" sz="2000" b="1" dirty="0">
                <a:solidFill>
                  <a:srgbClr val="0000FF"/>
                </a:solidFill>
                <a:latin typeface="Calibri" charset="0"/>
              </a:rPr>
              <a:t>)</a:t>
            </a:r>
            <a:r>
              <a:rPr lang="it-IT" sz="2000" b="1" dirty="0">
                <a:latin typeface="Calibri" charset="0"/>
              </a:rPr>
              <a:t>. </a:t>
            </a:r>
          </a:p>
          <a:p>
            <a:endParaRPr lang="it-IT" dirty="0">
              <a:latin typeface="Calibri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90" y="5503333"/>
            <a:ext cx="1083275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527052" y="1"/>
            <a:ext cx="10850033" cy="981075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Calibri" charset="0"/>
              </a:rPr>
              <a:t/>
            </a:r>
            <a:br>
              <a:rPr lang="it-IT" sz="2400" b="1" dirty="0" smtClean="0">
                <a:solidFill>
                  <a:srgbClr val="0000FF"/>
                </a:solidFill>
                <a:latin typeface="Calibri" charset="0"/>
              </a:rPr>
            </a:br>
            <a:r>
              <a:rPr lang="it-IT" sz="2400" b="1" dirty="0" smtClean="0">
                <a:solidFill>
                  <a:srgbClr val="0000FF"/>
                </a:solidFill>
                <a:latin typeface="Calibri" charset="0"/>
              </a:rPr>
              <a:t>Conservazione </a:t>
            </a:r>
            <a:r>
              <a:rPr lang="it-IT" sz="2400" b="1" dirty="0">
                <a:solidFill>
                  <a:srgbClr val="0000FF"/>
                </a:solidFill>
                <a:latin typeface="Calibri" charset="0"/>
              </a:rPr>
              <a:t>e innovazione in </a:t>
            </a:r>
            <a:r>
              <a:rPr lang="it-IT" sz="2400" b="1" dirty="0" smtClean="0">
                <a:solidFill>
                  <a:srgbClr val="0000FF"/>
                </a:solidFill>
                <a:latin typeface="Calibri" charset="0"/>
              </a:rPr>
              <a:t>Boccaccio</a:t>
            </a:r>
            <a:br>
              <a:rPr lang="it-IT" sz="2400" b="1" dirty="0" smtClean="0">
                <a:solidFill>
                  <a:srgbClr val="0000FF"/>
                </a:solidFill>
                <a:latin typeface="Calibri" charset="0"/>
              </a:rPr>
            </a:br>
            <a:endParaRPr lang="it-IT" sz="24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>
          <a:xfrm>
            <a:off x="677333" y="1076477"/>
            <a:ext cx="10905068" cy="5049686"/>
          </a:xfrm>
        </p:spPr>
        <p:txBody>
          <a:bodyPr/>
          <a:lstStyle/>
          <a:p>
            <a:r>
              <a:rPr lang="it-IT" sz="2400" b="1" dirty="0">
                <a:solidFill>
                  <a:srgbClr val="0000FF"/>
                </a:solidFill>
                <a:latin typeface="Calibri" charset="0"/>
              </a:rPr>
              <a:t>combinazioni dei pronomi atoni</a:t>
            </a:r>
            <a:r>
              <a:rPr lang="it-IT" sz="2400" dirty="0">
                <a:latin typeface="Calibri" charset="0"/>
              </a:rPr>
              <a:t>, dal momento che l’ordine più antico (</a:t>
            </a:r>
            <a:r>
              <a:rPr lang="it-IT" sz="2400" dirty="0" err="1">
                <a:latin typeface="Calibri" charset="0"/>
              </a:rPr>
              <a:t>accusativo+dativo</a:t>
            </a:r>
            <a:r>
              <a:rPr lang="it-IT" sz="2400" dirty="0">
                <a:latin typeface="Calibri" charset="0"/>
              </a:rPr>
              <a:t>, tipo </a:t>
            </a:r>
            <a:r>
              <a:rPr lang="it-IT" sz="2400" i="1" dirty="0">
                <a:latin typeface="Calibri" charset="0"/>
              </a:rPr>
              <a:t>lo mi</a:t>
            </a:r>
            <a:r>
              <a:rPr lang="it-IT" sz="2400" dirty="0">
                <a:latin typeface="Calibri" charset="0"/>
              </a:rPr>
              <a:t>) alterna continuamente con l’ordine più nuovo e ‘moderno’ (</a:t>
            </a:r>
            <a:r>
              <a:rPr lang="it-IT" sz="2400" dirty="0" err="1">
                <a:latin typeface="Calibri" charset="0"/>
              </a:rPr>
              <a:t>dativo+accusativo</a:t>
            </a:r>
            <a:r>
              <a:rPr lang="it-IT" sz="2400" dirty="0">
                <a:latin typeface="Calibri" charset="0"/>
              </a:rPr>
              <a:t>, tipo </a:t>
            </a:r>
            <a:r>
              <a:rPr lang="it-IT" sz="2400" i="1" dirty="0">
                <a:latin typeface="Calibri" charset="0"/>
              </a:rPr>
              <a:t>me lo</a:t>
            </a:r>
            <a:r>
              <a:rPr lang="it-IT" sz="2400" dirty="0">
                <a:latin typeface="Calibri" charset="0"/>
              </a:rPr>
              <a:t>), che compare con continuità nei testi fiorentini dalla metà del secolo, e si afferma dagli anni </a:t>
            </a:r>
            <a:r>
              <a:rPr lang="it-IT" sz="2400" dirty="0" smtClean="0">
                <a:latin typeface="Calibri" charset="0"/>
              </a:rPr>
              <a:t>settanta </a:t>
            </a:r>
          </a:p>
          <a:p>
            <a:pPr marL="0" indent="0">
              <a:buNone/>
            </a:pPr>
            <a:endParaRPr lang="it-IT" sz="2400" dirty="0">
              <a:latin typeface="Calibri" charset="0"/>
            </a:endParaRPr>
          </a:p>
          <a:p>
            <a:r>
              <a:rPr lang="it-IT" sz="2400" b="1" dirty="0">
                <a:solidFill>
                  <a:srgbClr val="0000FF"/>
                </a:solidFill>
                <a:latin typeface="Calibri" charset="0"/>
              </a:rPr>
              <a:t>alcuni casi della morfologia verbale</a:t>
            </a:r>
            <a:r>
              <a:rPr lang="it-IT" sz="2400" dirty="0">
                <a:latin typeface="Calibri" charset="0"/>
              </a:rPr>
              <a:t>, che ci consentono di affermare che Boccaccio accoglie innovazioni che si erano già consolidate negli anni della sua giovinezza (come il perfetto in -</a:t>
            </a:r>
            <a:r>
              <a:rPr lang="it-IT" sz="2400" i="1" dirty="0" err="1">
                <a:latin typeface="Calibri" charset="0"/>
              </a:rPr>
              <a:t>rono</a:t>
            </a:r>
            <a:r>
              <a:rPr lang="it-IT" sz="2400" dirty="0">
                <a:latin typeface="Calibri" charset="0"/>
              </a:rPr>
              <a:t> da </a:t>
            </a:r>
            <a:r>
              <a:rPr lang="mr-IN" sz="2400" dirty="0" smtClean="0">
                <a:latin typeface="Calibri" charset="0"/>
              </a:rPr>
              <a:t>–</a:t>
            </a:r>
            <a:r>
              <a:rPr lang="it-IT" sz="2400" i="1" dirty="0" smtClean="0">
                <a:latin typeface="Calibri" charset="0"/>
              </a:rPr>
              <a:t>ro</a:t>
            </a:r>
            <a:r>
              <a:rPr lang="it-IT" sz="2400" dirty="0" smtClean="0">
                <a:latin typeface="Calibri" charset="0"/>
              </a:rPr>
              <a:t>)</a:t>
            </a:r>
            <a:endParaRPr lang="it-IT" sz="2400" dirty="0">
              <a:latin typeface="Calibri" charset="0"/>
            </a:endParaRPr>
          </a:p>
          <a:p>
            <a:pPr marL="0" indent="0">
              <a:buNone/>
            </a:pPr>
            <a:endParaRPr lang="it-IT" sz="2400" dirty="0">
              <a:latin typeface="Calibri" charset="0"/>
            </a:endParaRPr>
          </a:p>
          <a:p>
            <a:r>
              <a:rPr lang="it-IT" sz="2400" dirty="0">
                <a:latin typeface="Calibri" charset="0"/>
              </a:rPr>
              <a:t>l’emersione </a:t>
            </a:r>
            <a:r>
              <a:rPr lang="it-IT" sz="2400" dirty="0" smtClean="0">
                <a:latin typeface="Calibri" charset="0"/>
              </a:rPr>
              <a:t>di</a:t>
            </a:r>
            <a:r>
              <a:rPr lang="it-IT" sz="2400" b="1" dirty="0" smtClean="0">
                <a:latin typeface="Calibri" charset="0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Calibri" charset="0"/>
              </a:rPr>
              <a:t>forme innovative nel sistema dei possessivi</a:t>
            </a:r>
            <a:r>
              <a:rPr lang="it-IT" sz="2400" dirty="0">
                <a:latin typeface="Calibri" charset="0"/>
              </a:rPr>
              <a:t>: è il caso di «con questo </a:t>
            </a:r>
            <a:r>
              <a:rPr lang="it-IT" sz="2400" i="1" dirty="0">
                <a:latin typeface="Calibri" charset="0"/>
              </a:rPr>
              <a:t>mie </a:t>
            </a:r>
            <a:r>
              <a:rPr lang="it-IT" sz="2400" dirty="0">
                <a:latin typeface="Calibri" charset="0"/>
              </a:rPr>
              <a:t>corpo» IV 2.26, lezione di </a:t>
            </a:r>
            <a:r>
              <a:rPr lang="it-IT" sz="2400" dirty="0" smtClean="0">
                <a:latin typeface="Calibri" charset="0"/>
              </a:rPr>
              <a:t>B; </a:t>
            </a:r>
            <a:r>
              <a:rPr lang="it-IT" sz="2400" dirty="0">
                <a:latin typeface="Calibri" charset="0"/>
              </a:rPr>
              <a:t>«quasi tutta la </a:t>
            </a:r>
            <a:r>
              <a:rPr lang="it-IT" sz="2400" i="1" dirty="0">
                <a:latin typeface="Calibri" charset="0"/>
              </a:rPr>
              <a:t>suo </a:t>
            </a:r>
            <a:r>
              <a:rPr lang="it-IT" sz="2400" dirty="0" err="1">
                <a:latin typeface="Calibri" charset="0"/>
              </a:rPr>
              <a:t>sollicitudine</a:t>
            </a:r>
            <a:r>
              <a:rPr lang="it-IT" sz="2400" dirty="0">
                <a:latin typeface="Calibri" charset="0"/>
              </a:rPr>
              <a:t> » VII 8.6, lezione di </a:t>
            </a:r>
            <a:r>
              <a:rPr lang="it-IT" sz="2400" dirty="0" smtClean="0">
                <a:latin typeface="Calibri" charset="0"/>
              </a:rPr>
              <a:t>Mn; </a:t>
            </a:r>
            <a:r>
              <a:rPr lang="it-IT" sz="2400" dirty="0">
                <a:latin typeface="Calibri" charset="0"/>
              </a:rPr>
              <a:t>«la domandò se </a:t>
            </a:r>
            <a:r>
              <a:rPr lang="it-IT" sz="2400" i="1" dirty="0">
                <a:latin typeface="Calibri" charset="0"/>
              </a:rPr>
              <a:t>suo </a:t>
            </a:r>
            <a:r>
              <a:rPr lang="it-IT" sz="2400" dirty="0">
                <a:latin typeface="Calibri" charset="0"/>
              </a:rPr>
              <a:t>moglie esser voleva» X 8.48, lezione di </a:t>
            </a:r>
            <a:r>
              <a:rPr lang="it-IT" sz="2400" dirty="0" smtClean="0">
                <a:latin typeface="Calibri" charset="0"/>
              </a:rPr>
              <a:t>Mn. </a:t>
            </a:r>
            <a:endParaRPr lang="it-IT" sz="2400" dirty="0">
              <a:latin typeface="Calibri" charset="0"/>
            </a:endParaRPr>
          </a:p>
          <a:p>
            <a:endParaRPr lang="it-IT" sz="2000" dirty="0">
              <a:latin typeface="Calibri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390" y="5406571"/>
            <a:ext cx="1083275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-202813" y="916687"/>
            <a:ext cx="6818243" cy="68580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 descr="Copertina Boccacc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2621"/>
            <a:ext cx="1725445" cy="217537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2377" y="758793"/>
            <a:ext cx="9944912" cy="460224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«Questi fu quel Dante, del quale è il presente sermone; questi fu quel Dante, che </a:t>
            </a:r>
            <a:r>
              <a:rPr lang="it-IT" dirty="0" err="1"/>
              <a:t>a’</a:t>
            </a:r>
            <a:r>
              <a:rPr lang="it-IT" dirty="0"/>
              <a:t> nostri </a:t>
            </a:r>
            <a:r>
              <a:rPr lang="it-IT" dirty="0" err="1"/>
              <a:t>seculi</a:t>
            </a:r>
            <a:r>
              <a:rPr lang="it-IT" dirty="0"/>
              <a:t> fu </a:t>
            </a:r>
            <a:r>
              <a:rPr lang="it-IT" dirty="0" err="1"/>
              <a:t>conceduto</a:t>
            </a:r>
            <a:r>
              <a:rPr lang="it-IT" dirty="0"/>
              <a:t> di speziale grazia da Dio; questi fu quel Dante, il qual primo doveva al ritorno delle muse, sbandite d’Italia, aprir la via. </a:t>
            </a:r>
            <a:endParaRPr lang="it-IT" dirty="0" smtClean="0"/>
          </a:p>
          <a:p>
            <a:pPr marL="0" indent="0" algn="just">
              <a:buNone/>
            </a:pPr>
            <a:r>
              <a:rPr lang="it-IT" b="1" dirty="0" smtClean="0"/>
              <a:t>Per </a:t>
            </a:r>
            <a:r>
              <a:rPr lang="it-IT" b="1" dirty="0"/>
              <a:t>costui la chiarezza del fiorentino idioma è dimostrata; per costui ogni bellezza di volgar parlare sotto debiti numeri è regolata</a:t>
            </a:r>
            <a:r>
              <a:rPr lang="it-IT" dirty="0"/>
              <a:t>; per costui la morta </a:t>
            </a:r>
            <a:r>
              <a:rPr lang="it-IT" dirty="0" err="1"/>
              <a:t>poesì</a:t>
            </a:r>
            <a:r>
              <a:rPr lang="it-IT" dirty="0"/>
              <a:t> meritamente si può dir suscitata: le quali cose, debitamente guardate, lui niuno altro nome che Dante potere degnamente avere avuto dimostreranno» </a:t>
            </a:r>
            <a:endParaRPr lang="it-IT" dirty="0" smtClean="0"/>
          </a:p>
          <a:p>
            <a:pPr marL="0" indent="0" algn="just">
              <a:buNone/>
            </a:pPr>
            <a:r>
              <a:rPr lang="it-IT" sz="2400" dirty="0" smtClean="0"/>
              <a:t>(</a:t>
            </a:r>
            <a:r>
              <a:rPr lang="it-IT" sz="2400" i="1" dirty="0"/>
              <a:t>Trattatello in laude di Dante</a:t>
            </a:r>
            <a:r>
              <a:rPr lang="it-IT" sz="2400" dirty="0"/>
              <a:t>, I </a:t>
            </a:r>
            <a:r>
              <a:rPr lang="it-IT" sz="2400" dirty="0" err="1"/>
              <a:t>red</a:t>
            </a:r>
            <a:r>
              <a:rPr lang="it-IT" sz="2400" dirty="0"/>
              <a:t>. II 19, ed. </a:t>
            </a:r>
            <a:r>
              <a:rPr lang="it-IT" sz="2400" dirty="0" err="1"/>
              <a:t>Fiorilla</a:t>
            </a:r>
            <a:r>
              <a:rPr lang="it-IT" sz="2400" dirty="0"/>
              <a:t> 2017).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5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50406_0936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" y="0"/>
            <a:ext cx="5410998" cy="6858000"/>
          </a:xfrm>
          <a:prstGeom prst="rect">
            <a:avLst/>
          </a:prstGeom>
        </p:spPr>
      </p:pic>
      <p:pic>
        <p:nvPicPr>
          <p:cNvPr id="5" name="Immagine 4" descr="IMG_20250406_0936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38" y="0"/>
            <a:ext cx="5281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49318" y="615728"/>
            <a:ext cx="10305794" cy="5423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00FF"/>
                </a:solidFill>
              </a:rPr>
              <a:t>&lt;</a:t>
            </a:r>
            <a:r>
              <a:rPr lang="fr-FR" b="1" dirty="0">
                <a:solidFill>
                  <a:srgbClr val="0000FF"/>
                </a:solidFill>
              </a:rPr>
              <a:t>si&gt; ad </a:t>
            </a:r>
            <a:r>
              <a:rPr lang="fr-FR" b="1" dirty="0" err="1">
                <a:solidFill>
                  <a:srgbClr val="0000FF"/>
                </a:solidFill>
              </a:rPr>
              <a:t>modum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loquendi</a:t>
            </a:r>
            <a:r>
              <a:rPr lang="fr-FR" b="1" dirty="0">
                <a:solidFill>
                  <a:srgbClr val="0000FF"/>
                </a:solidFill>
              </a:rPr>
              <a:t>, </a:t>
            </a:r>
            <a:r>
              <a:rPr lang="fr-FR" b="1" dirty="0" err="1">
                <a:solidFill>
                  <a:srgbClr val="0000FF"/>
                </a:solidFill>
              </a:rPr>
              <a:t>remissus</a:t>
            </a:r>
            <a:r>
              <a:rPr lang="fr-FR" b="1" dirty="0">
                <a:solidFill>
                  <a:srgbClr val="0000FF"/>
                </a:solidFill>
              </a:rPr>
              <a:t> est modus et humilis,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quia </a:t>
            </a:r>
            <a:r>
              <a:rPr lang="fr-FR" b="1" dirty="0" err="1">
                <a:solidFill>
                  <a:srgbClr val="0000FF"/>
                </a:solidFill>
              </a:rPr>
              <a:t>locutio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vulgaris</a:t>
            </a:r>
            <a:r>
              <a:rPr lang="fr-FR" b="1" dirty="0">
                <a:solidFill>
                  <a:srgbClr val="0000FF"/>
                </a:solidFill>
              </a:rPr>
              <a:t>, in qua et </a:t>
            </a:r>
            <a:r>
              <a:rPr lang="fr-FR" b="1" dirty="0" err="1" smtClean="0">
                <a:solidFill>
                  <a:srgbClr val="0000FF"/>
                </a:solidFill>
              </a:rPr>
              <a:t>muliercule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comunicant</a:t>
            </a:r>
            <a:r>
              <a:rPr lang="it-IT" dirty="0" smtClean="0">
                <a:solidFill>
                  <a:srgbClr val="0000FF"/>
                </a:solidFill>
              </a:rPr>
              <a:t> (</a:t>
            </a:r>
            <a:r>
              <a:rPr lang="it-IT" dirty="0" err="1" smtClean="0">
                <a:solidFill>
                  <a:srgbClr val="0000FF"/>
                </a:solidFill>
              </a:rPr>
              <a:t>Ep</a:t>
            </a:r>
            <a:r>
              <a:rPr lang="it-IT" dirty="0" smtClean="0">
                <a:solidFill>
                  <a:srgbClr val="0000FF"/>
                </a:solidFill>
              </a:rPr>
              <a:t>. XIII 31)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cap="small" dirty="0" smtClean="0">
                <a:solidFill>
                  <a:srgbClr val="0000FF"/>
                </a:solidFill>
              </a:rPr>
              <a:t>Dante </a:t>
            </a:r>
            <a:r>
              <a:rPr lang="en-US" sz="2000" cap="small" dirty="0">
                <a:solidFill>
                  <a:srgbClr val="0000FF"/>
                </a:solidFill>
              </a:rPr>
              <a:t>Alighieri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 err="1">
                <a:solidFill>
                  <a:srgbClr val="0000FF"/>
                </a:solidFill>
              </a:rPr>
              <a:t>Epistole</a:t>
            </a:r>
            <a:r>
              <a:rPr lang="en-US" sz="2000" i="1" dirty="0">
                <a:solidFill>
                  <a:srgbClr val="0000FF"/>
                </a:solidFill>
              </a:rPr>
              <a:t>. </a:t>
            </a:r>
            <a:r>
              <a:rPr lang="en-US" sz="2000" i="1" dirty="0" err="1">
                <a:solidFill>
                  <a:srgbClr val="0000FF"/>
                </a:solidFill>
              </a:rPr>
              <a:t>Egloge</a:t>
            </a:r>
            <a:r>
              <a:rPr lang="en-US" sz="2000" i="1" dirty="0">
                <a:solidFill>
                  <a:srgbClr val="0000FF"/>
                </a:solidFill>
              </a:rPr>
              <a:t>. </a:t>
            </a:r>
            <a:r>
              <a:rPr lang="en-US" sz="2000" i="1" dirty="0" err="1">
                <a:solidFill>
                  <a:srgbClr val="0000FF"/>
                </a:solidFill>
              </a:rPr>
              <a:t>Questio</a:t>
            </a:r>
            <a:r>
              <a:rPr lang="en-US" sz="2000" i="1" dirty="0">
                <a:solidFill>
                  <a:srgbClr val="0000FF"/>
                </a:solidFill>
              </a:rPr>
              <a:t> de aqua et terra</a:t>
            </a:r>
            <a:r>
              <a:rPr lang="en-US" sz="2000" dirty="0">
                <a:solidFill>
                  <a:srgbClr val="0000FF"/>
                </a:solidFill>
              </a:rPr>
              <a:t>, a </a:t>
            </a:r>
            <a:r>
              <a:rPr lang="en-US" sz="2000" dirty="0" err="1">
                <a:solidFill>
                  <a:srgbClr val="0000FF"/>
                </a:solidFill>
              </a:rPr>
              <a:t>cura</a:t>
            </a:r>
            <a:r>
              <a:rPr lang="en-US" sz="2000" dirty="0">
                <a:solidFill>
                  <a:srgbClr val="0000FF"/>
                </a:solidFill>
              </a:rPr>
              <a:t> di </a:t>
            </a:r>
            <a:r>
              <a:rPr lang="en-US" sz="2000" cap="small" dirty="0">
                <a:solidFill>
                  <a:srgbClr val="0000FF"/>
                </a:solidFill>
              </a:rPr>
              <a:t>M. </a:t>
            </a:r>
            <a:r>
              <a:rPr lang="en-US" sz="2000" cap="small" dirty="0" err="1">
                <a:solidFill>
                  <a:srgbClr val="0000FF"/>
                </a:solidFill>
              </a:rPr>
              <a:t>Baglio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cap="small" dirty="0">
                <a:solidFill>
                  <a:srgbClr val="0000FF"/>
                </a:solidFill>
              </a:rPr>
              <a:t>L. </a:t>
            </a:r>
            <a:r>
              <a:rPr lang="en-US" sz="2000" cap="small" dirty="0" err="1">
                <a:solidFill>
                  <a:srgbClr val="0000FF"/>
                </a:solidFill>
              </a:rPr>
              <a:t>Azzetta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cap="small" dirty="0">
                <a:solidFill>
                  <a:srgbClr val="0000FF"/>
                </a:solidFill>
              </a:rPr>
              <a:t>M. </a:t>
            </a:r>
            <a:r>
              <a:rPr lang="en-US" sz="2000" cap="small" dirty="0" err="1">
                <a:solidFill>
                  <a:srgbClr val="0000FF"/>
                </a:solidFill>
              </a:rPr>
              <a:t>Petoletti</a:t>
            </a:r>
            <a:r>
              <a:rPr lang="en-US" sz="2000" dirty="0">
                <a:solidFill>
                  <a:srgbClr val="0000FF"/>
                </a:solidFill>
              </a:rPr>
              <a:t> e </a:t>
            </a:r>
            <a:r>
              <a:rPr lang="en-US" sz="2000" cap="small" dirty="0">
                <a:solidFill>
                  <a:srgbClr val="0000FF"/>
                </a:solidFill>
              </a:rPr>
              <a:t>M. </a:t>
            </a:r>
            <a:r>
              <a:rPr lang="en-US" sz="2000" cap="small" dirty="0" err="1">
                <a:solidFill>
                  <a:srgbClr val="0000FF"/>
                </a:solidFill>
              </a:rPr>
              <a:t>Rinaldi</a:t>
            </a:r>
            <a:r>
              <a:rPr lang="en-US" sz="2000" dirty="0">
                <a:solidFill>
                  <a:srgbClr val="0000FF"/>
                </a:solidFill>
              </a:rPr>
              <a:t>, Roma, Salerno </a:t>
            </a:r>
            <a:r>
              <a:rPr lang="en-US" sz="2000" dirty="0" err="1">
                <a:solidFill>
                  <a:srgbClr val="0000FF"/>
                </a:solidFill>
              </a:rPr>
              <a:t>Editrice</a:t>
            </a:r>
            <a:r>
              <a:rPr lang="en-US" sz="2000" dirty="0">
                <a:solidFill>
                  <a:srgbClr val="0000FF"/>
                </a:solidFill>
              </a:rPr>
              <a:t>, 2016, pp. 364</a:t>
            </a:r>
            <a:r>
              <a:rPr lang="en-US" sz="2000" dirty="0" smtClean="0">
                <a:solidFill>
                  <a:srgbClr val="0000FF"/>
                </a:solidFill>
              </a:rPr>
              <a:t>-367.</a:t>
            </a:r>
            <a:endParaRPr lang="it-IT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400" dirty="0"/>
              <a:t>«</a:t>
            </a:r>
            <a:r>
              <a:rPr lang="it-IT" sz="2400" b="1" dirty="0"/>
              <a:t>fiorentino idioma</a:t>
            </a:r>
            <a:r>
              <a:rPr lang="it-IT" sz="2400" dirty="0"/>
              <a:t>» nel </a:t>
            </a:r>
            <a:r>
              <a:rPr lang="it-IT" sz="2400" dirty="0" smtClean="0"/>
              <a:t>Trattatello </a:t>
            </a:r>
          </a:p>
          <a:p>
            <a:pPr marL="0" indent="0">
              <a:buNone/>
            </a:pPr>
            <a:r>
              <a:rPr lang="it-IT" sz="2400" dirty="0" smtClean="0"/>
              <a:t>nel </a:t>
            </a:r>
            <a:r>
              <a:rPr lang="it-IT" sz="2400" dirty="0" err="1" smtClean="0"/>
              <a:t>Filostrato</a:t>
            </a:r>
            <a:r>
              <a:rPr lang="it-IT" sz="2400" dirty="0" smtClean="0"/>
              <a:t>, Proemio </a:t>
            </a:r>
            <a:r>
              <a:rPr lang="it-IT" sz="2400" dirty="0"/>
              <a:t>29: nel «</a:t>
            </a:r>
            <a:r>
              <a:rPr lang="it-IT" sz="2400" b="1" dirty="0"/>
              <a:t>fiorentino idioma</a:t>
            </a:r>
            <a:r>
              <a:rPr lang="it-IT" sz="2400" dirty="0"/>
              <a:t> […] li suoi e li miei dolori parimente </a:t>
            </a:r>
            <a:r>
              <a:rPr lang="it-IT" sz="2400" dirty="0" err="1"/>
              <a:t>compuosi</a:t>
            </a:r>
            <a:r>
              <a:rPr lang="it-IT" sz="2400" dirty="0"/>
              <a:t>»)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nelle </a:t>
            </a:r>
            <a:r>
              <a:rPr lang="it-IT" sz="2400" dirty="0"/>
              <a:t>Genealogie (</a:t>
            </a:r>
            <a:r>
              <a:rPr lang="it-IT" sz="2400" dirty="0" err="1"/>
              <a:t>Xv</a:t>
            </a:r>
            <a:r>
              <a:rPr lang="it-IT" sz="2400" dirty="0"/>
              <a:t> 6 5): «</a:t>
            </a:r>
            <a:r>
              <a:rPr lang="it-IT" sz="2400" dirty="0" err="1"/>
              <a:t>Qualis</a:t>
            </a:r>
            <a:r>
              <a:rPr lang="it-IT" sz="2400" dirty="0"/>
              <a:t> </a:t>
            </a:r>
            <a:r>
              <a:rPr lang="it-IT" sz="2400" dirty="0" err="1"/>
              <a:t>fuerit</a:t>
            </a:r>
            <a:r>
              <a:rPr lang="it-IT" sz="2400" dirty="0"/>
              <a:t>, </a:t>
            </a:r>
            <a:r>
              <a:rPr lang="it-IT" sz="2400" dirty="0" err="1"/>
              <a:t>inclitum</a:t>
            </a:r>
            <a:r>
              <a:rPr lang="it-IT" sz="2400" dirty="0"/>
              <a:t> </a:t>
            </a:r>
            <a:r>
              <a:rPr lang="it-IT" sz="2400" dirty="0" err="1"/>
              <a:t>eius</a:t>
            </a:r>
            <a:r>
              <a:rPr lang="it-IT" sz="2400" dirty="0"/>
              <a:t> </a:t>
            </a:r>
            <a:r>
              <a:rPr lang="it-IT" sz="2400" dirty="0" err="1"/>
              <a:t>testatur</a:t>
            </a:r>
            <a:r>
              <a:rPr lang="it-IT" sz="2400" dirty="0"/>
              <a:t> opus, </a:t>
            </a:r>
            <a:r>
              <a:rPr lang="it-IT" sz="2400" dirty="0" err="1"/>
              <a:t>quod</a:t>
            </a:r>
            <a:r>
              <a:rPr lang="it-IT" sz="2400" dirty="0"/>
              <a:t> sub </a:t>
            </a:r>
            <a:r>
              <a:rPr lang="it-IT" sz="2400" dirty="0" err="1"/>
              <a:t>titulo</a:t>
            </a:r>
            <a:r>
              <a:rPr lang="it-IT" sz="2400" dirty="0"/>
              <a:t> </a:t>
            </a:r>
            <a:r>
              <a:rPr lang="it-IT" sz="2400" dirty="0" err="1"/>
              <a:t>Comedie</a:t>
            </a:r>
            <a:r>
              <a:rPr lang="it-IT" sz="2400" dirty="0"/>
              <a:t> </a:t>
            </a:r>
            <a:r>
              <a:rPr lang="it-IT" sz="2400" dirty="0" err="1"/>
              <a:t>rithmicis</a:t>
            </a:r>
            <a:r>
              <a:rPr lang="it-IT" sz="2400" dirty="0"/>
              <a:t>, </a:t>
            </a:r>
            <a:r>
              <a:rPr lang="it-IT" sz="2400" b="1" dirty="0" err="1"/>
              <a:t>Florentino</a:t>
            </a:r>
            <a:r>
              <a:rPr lang="it-IT" sz="2400" b="1" dirty="0"/>
              <a:t> </a:t>
            </a:r>
            <a:r>
              <a:rPr lang="it-IT" sz="2400" b="1" dirty="0" err="1"/>
              <a:t>ydiomate</a:t>
            </a:r>
            <a:r>
              <a:rPr lang="it-IT" sz="2400" dirty="0"/>
              <a:t>, mirabili artificio </a:t>
            </a:r>
            <a:r>
              <a:rPr lang="it-IT" sz="2400" dirty="0" err="1"/>
              <a:t>scripsit</a:t>
            </a:r>
            <a:r>
              <a:rPr lang="it-IT" sz="2400" dirty="0" smtClean="0"/>
              <a:t>» </a:t>
            </a:r>
          </a:p>
          <a:p>
            <a:pPr marL="0" indent="0">
              <a:buNone/>
            </a:pPr>
            <a:r>
              <a:rPr lang="it-IT" sz="2400" dirty="0" smtClean="0"/>
              <a:t>«</a:t>
            </a:r>
            <a:r>
              <a:rPr lang="it-IT" sz="2400" b="1" dirty="0" err="1"/>
              <a:t>fiorentin</a:t>
            </a:r>
            <a:r>
              <a:rPr lang="it-IT" sz="2400" b="1" dirty="0"/>
              <a:t> volgare</a:t>
            </a:r>
            <a:r>
              <a:rPr lang="it-IT" sz="2400" dirty="0"/>
              <a:t>» nell’</a:t>
            </a:r>
            <a:r>
              <a:rPr lang="it-IT" sz="2400" i="1" dirty="0"/>
              <a:t>Introduzione</a:t>
            </a:r>
            <a:r>
              <a:rPr lang="it-IT" sz="2400" dirty="0"/>
              <a:t> alla IV giornata del </a:t>
            </a:r>
            <a:r>
              <a:rPr lang="it-IT" sz="2400" i="1" dirty="0"/>
              <a:t>Decameron</a:t>
            </a:r>
            <a:r>
              <a:rPr lang="it-IT" sz="2400" dirty="0"/>
              <a:t> (par. 3</a:t>
            </a:r>
            <a:r>
              <a:rPr lang="it-IT" sz="2400" dirty="0" smtClean="0"/>
              <a:t>):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00FF"/>
                </a:solidFill>
              </a:rPr>
              <a:t>le presenti novellette </a:t>
            </a:r>
            <a:r>
              <a:rPr lang="it-IT" sz="2400" b="1" dirty="0" smtClean="0">
                <a:solidFill>
                  <a:srgbClr val="0000FF"/>
                </a:solidFill>
              </a:rPr>
              <a:t>[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r>
              <a:rPr lang="it-IT" sz="2400" b="1" dirty="0" smtClean="0">
                <a:solidFill>
                  <a:srgbClr val="0000FF"/>
                </a:solidFill>
              </a:rPr>
              <a:t>], </a:t>
            </a:r>
            <a:r>
              <a:rPr lang="it-IT" sz="2400" b="1" dirty="0">
                <a:solidFill>
                  <a:srgbClr val="0000FF"/>
                </a:solidFill>
              </a:rPr>
              <a:t>le quali non solamente in </a:t>
            </a:r>
            <a:r>
              <a:rPr lang="it-IT" sz="2400" b="1" dirty="0" err="1">
                <a:solidFill>
                  <a:srgbClr val="0000FF"/>
                </a:solidFill>
              </a:rPr>
              <a:t>fiorentin</a:t>
            </a:r>
            <a:r>
              <a:rPr lang="it-IT" sz="2400" b="1" dirty="0">
                <a:solidFill>
                  <a:srgbClr val="0000FF"/>
                </a:solidFill>
              </a:rPr>
              <a:t> volgare e in prosa scritte per me sono e senza titolo, ma ancora in </a:t>
            </a:r>
            <a:r>
              <a:rPr lang="it-IT" sz="2400" b="1" dirty="0" err="1">
                <a:solidFill>
                  <a:srgbClr val="0000FF"/>
                </a:solidFill>
              </a:rPr>
              <a:t>istilo</a:t>
            </a:r>
            <a:r>
              <a:rPr lang="it-IT" sz="2400" b="1" dirty="0">
                <a:solidFill>
                  <a:srgbClr val="0000FF"/>
                </a:solidFill>
              </a:rPr>
              <a:t> umilissimo e rimesso quanto il più si possono</a:t>
            </a:r>
            <a:r>
              <a:rPr lang="it-IT" sz="24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" name="Immagine 6" descr="Copertina Boccacc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863" y="5506289"/>
            <a:ext cx="1072137" cy="13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-202813" y="916687"/>
            <a:ext cx="6818243" cy="68580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 descr="Copertina Boccacc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2621"/>
            <a:ext cx="1725445" cy="217537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2377" y="758793"/>
            <a:ext cx="9944912" cy="460224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Nelle </a:t>
            </a:r>
            <a:r>
              <a:rPr lang="it-IT" b="1" dirty="0">
                <a:solidFill>
                  <a:srgbClr val="0000FF"/>
                </a:solidFill>
              </a:rPr>
              <a:t>Epistole eroiche del Ceffi</a:t>
            </a:r>
            <a:r>
              <a:rPr lang="it-IT" dirty="0">
                <a:solidFill>
                  <a:srgbClr val="0000FF"/>
                </a:solidFill>
              </a:rPr>
              <a:t> (1320/1330) </a:t>
            </a:r>
            <a:r>
              <a:rPr lang="it-IT" b="1" i="1" dirty="0">
                <a:solidFill>
                  <a:srgbClr val="0000FF"/>
                </a:solidFill>
              </a:rPr>
              <a:t>volgare fiorentino </a:t>
            </a:r>
            <a:r>
              <a:rPr lang="it-IT" dirty="0">
                <a:solidFill>
                  <a:srgbClr val="0000FF"/>
                </a:solidFill>
              </a:rPr>
              <a:t>vale ‘lingua volgare di Firenze’, in opposizione al latino nell’operazione del </a:t>
            </a:r>
            <a:r>
              <a:rPr lang="it-IT" i="1" dirty="0">
                <a:solidFill>
                  <a:srgbClr val="0000FF"/>
                </a:solidFill>
              </a:rPr>
              <a:t>volgarizzare</a:t>
            </a:r>
            <a:r>
              <a:rPr lang="it-IT" dirty="0">
                <a:solidFill>
                  <a:srgbClr val="0000FF"/>
                </a:solidFill>
              </a:rPr>
              <a:t>, ossia traslatare ‘recare da una lingua a un’altra’: 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buFont typeface="Wingdings" charset="0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ep</a:t>
            </a:r>
            <a:r>
              <a:rPr lang="it-IT" dirty="0">
                <a:solidFill>
                  <a:srgbClr val="0000FF"/>
                </a:solidFill>
              </a:rPr>
              <a:t>. Fedra, </a:t>
            </a:r>
            <a:r>
              <a:rPr lang="it-IT" dirty="0" err="1">
                <a:solidFill>
                  <a:srgbClr val="0000FF"/>
                </a:solidFill>
              </a:rPr>
              <a:t>prol</a:t>
            </a:r>
            <a:r>
              <a:rPr lang="it-IT" dirty="0">
                <a:solidFill>
                  <a:srgbClr val="0000FF"/>
                </a:solidFill>
              </a:rPr>
              <a:t>.: </a:t>
            </a:r>
            <a:r>
              <a:rPr lang="it-IT" dirty="0" smtClean="0">
                <a:solidFill>
                  <a:srgbClr val="0000FF"/>
                </a:solidFill>
              </a:rPr>
              <a:t>«nella </a:t>
            </a:r>
            <a:r>
              <a:rPr lang="it-IT" dirty="0">
                <a:solidFill>
                  <a:srgbClr val="0000FF"/>
                </a:solidFill>
              </a:rPr>
              <a:t>lingua greca Guardia d’Amore e che questo libro recai di </a:t>
            </a:r>
            <a:r>
              <a:rPr lang="it-IT" dirty="0" err="1">
                <a:solidFill>
                  <a:srgbClr val="0000FF"/>
                </a:solidFill>
              </a:rPr>
              <a:t>gramatica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in volgare fiorentino </a:t>
            </a:r>
            <a:r>
              <a:rPr lang="it-IT" dirty="0">
                <a:solidFill>
                  <a:srgbClr val="0000FF"/>
                </a:solidFill>
              </a:rPr>
              <a:t>a vostra stanza e per vostro </a:t>
            </a:r>
            <a:r>
              <a:rPr lang="it-IT" dirty="0" smtClean="0">
                <a:solidFill>
                  <a:srgbClr val="0000FF"/>
                </a:solidFill>
              </a:rPr>
              <a:t>amore»</a:t>
            </a:r>
            <a:r>
              <a:rPr lang="it-IT" dirty="0">
                <a:solidFill>
                  <a:srgbClr val="0000FF"/>
                </a:solidFill>
              </a:rPr>
              <a:t>; 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buFont typeface="Wingdings" charset="0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ep</a:t>
            </a:r>
            <a:r>
              <a:rPr lang="it-IT" dirty="0">
                <a:solidFill>
                  <a:srgbClr val="0000FF"/>
                </a:solidFill>
              </a:rPr>
              <a:t>. Ovidio, </a:t>
            </a:r>
            <a:r>
              <a:rPr lang="it-IT" dirty="0" err="1">
                <a:solidFill>
                  <a:srgbClr val="0000FF"/>
                </a:solidFill>
              </a:rPr>
              <a:t>explicit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 smtClean="0">
                <a:solidFill>
                  <a:srgbClr val="0000FF"/>
                </a:solidFill>
              </a:rPr>
              <a:t>«Qui </a:t>
            </a:r>
            <a:r>
              <a:rPr lang="it-IT" dirty="0">
                <a:solidFill>
                  <a:srgbClr val="0000FF"/>
                </a:solidFill>
              </a:rPr>
              <a:t>finisce il libro delle Pistole che fece Ovidio Nasone, traslatate di </a:t>
            </a:r>
            <a:r>
              <a:rPr lang="it-IT" dirty="0" err="1">
                <a:solidFill>
                  <a:srgbClr val="0000FF"/>
                </a:solidFill>
              </a:rPr>
              <a:t>gramatica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in volgare </a:t>
            </a:r>
            <a:r>
              <a:rPr lang="it-IT" b="1" dirty="0" smtClean="0">
                <a:solidFill>
                  <a:srgbClr val="0000FF"/>
                </a:solidFill>
              </a:rPr>
              <a:t>fiorentino</a:t>
            </a:r>
            <a:r>
              <a:rPr lang="it-IT" dirty="0" smtClean="0">
                <a:solidFill>
                  <a:srgbClr val="0000FF"/>
                </a:solidFill>
              </a:rPr>
              <a:t>» 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00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49318" y="615728"/>
            <a:ext cx="10305794" cy="54235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00FF"/>
                </a:solidFill>
              </a:rPr>
              <a:t>&lt;</a:t>
            </a:r>
            <a:r>
              <a:rPr lang="fr-FR" sz="2400" b="1" dirty="0">
                <a:solidFill>
                  <a:srgbClr val="0000FF"/>
                </a:solidFill>
              </a:rPr>
              <a:t>si&gt; ad </a:t>
            </a:r>
            <a:r>
              <a:rPr lang="fr-FR" sz="2400" b="1" dirty="0" err="1">
                <a:solidFill>
                  <a:srgbClr val="0000FF"/>
                </a:solidFill>
              </a:rPr>
              <a:t>modum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loquendi</a:t>
            </a:r>
            <a:r>
              <a:rPr lang="fr-FR" sz="2400" b="1" dirty="0">
                <a:solidFill>
                  <a:srgbClr val="0000FF"/>
                </a:solidFill>
              </a:rPr>
              <a:t>, </a:t>
            </a:r>
            <a:r>
              <a:rPr lang="fr-FR" sz="2400" b="1" dirty="0" err="1">
                <a:solidFill>
                  <a:srgbClr val="0000FF"/>
                </a:solidFill>
              </a:rPr>
              <a:t>remissus</a:t>
            </a:r>
            <a:r>
              <a:rPr lang="fr-FR" sz="2400" b="1" dirty="0">
                <a:solidFill>
                  <a:srgbClr val="0000FF"/>
                </a:solidFill>
              </a:rPr>
              <a:t> est modus et humilis,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quia </a:t>
            </a:r>
            <a:r>
              <a:rPr lang="fr-FR" sz="2400" b="1" dirty="0" err="1">
                <a:solidFill>
                  <a:srgbClr val="0000FF"/>
                </a:solidFill>
              </a:rPr>
              <a:t>locutio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vulgaris</a:t>
            </a:r>
            <a:r>
              <a:rPr lang="fr-FR" sz="2400" b="1" dirty="0">
                <a:solidFill>
                  <a:srgbClr val="0000FF"/>
                </a:solidFill>
              </a:rPr>
              <a:t>, in qua et </a:t>
            </a:r>
            <a:r>
              <a:rPr lang="fr-FR" sz="2400" b="1" dirty="0" err="1" smtClean="0">
                <a:solidFill>
                  <a:srgbClr val="0000FF"/>
                </a:solidFill>
              </a:rPr>
              <a:t>muliercule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comunicant</a:t>
            </a:r>
            <a:r>
              <a:rPr lang="it-IT" sz="2400" dirty="0" smtClean="0">
                <a:solidFill>
                  <a:srgbClr val="0000FF"/>
                </a:solidFill>
              </a:rPr>
              <a:t> (</a:t>
            </a:r>
            <a:r>
              <a:rPr lang="it-IT" sz="2400" dirty="0" err="1" smtClean="0">
                <a:solidFill>
                  <a:srgbClr val="0000FF"/>
                </a:solidFill>
              </a:rPr>
              <a:t>Ep</a:t>
            </a:r>
            <a:r>
              <a:rPr lang="it-IT" sz="2400" dirty="0" smtClean="0">
                <a:solidFill>
                  <a:srgbClr val="0000FF"/>
                </a:solidFill>
              </a:rPr>
              <a:t>. XIII 31)</a:t>
            </a:r>
          </a:p>
          <a:p>
            <a:pPr marL="0" indent="0">
              <a:buNone/>
            </a:pPr>
            <a:endParaRPr lang="it-IT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/>
              <a:t>Carissime donne</a:t>
            </a:r>
            <a:r>
              <a:rPr lang="it-IT" dirty="0"/>
              <a:t>, sì per le parole de’ savi udite e sì per le cose da me molte volte e vedute e lette, estimava io che lo ’</a:t>
            </a:r>
            <a:r>
              <a:rPr lang="it-IT" dirty="0" err="1"/>
              <a:t>mpetuoso</a:t>
            </a:r>
            <a:r>
              <a:rPr lang="it-IT" dirty="0"/>
              <a:t> vento e ardente della ’</a:t>
            </a:r>
            <a:r>
              <a:rPr lang="it-IT" dirty="0" err="1"/>
              <a:t>nvidia</a:t>
            </a:r>
            <a:r>
              <a:rPr lang="it-IT" dirty="0"/>
              <a:t> non dovesse percuotere se non </a:t>
            </a:r>
            <a:r>
              <a:rPr lang="it-IT" dirty="0" err="1"/>
              <a:t>l’alte</a:t>
            </a:r>
            <a:r>
              <a:rPr lang="it-IT" dirty="0"/>
              <a:t> torri o le più levate cime degli alberi: ma io mi </a:t>
            </a:r>
            <a:r>
              <a:rPr lang="it-IT" dirty="0" err="1"/>
              <a:t>truovo</a:t>
            </a:r>
            <a:r>
              <a:rPr lang="it-IT" dirty="0"/>
              <a:t> nella mia estimazione ingannato.</a:t>
            </a:r>
          </a:p>
          <a:p>
            <a:pPr marL="0" indent="0">
              <a:buNone/>
            </a:pPr>
            <a:r>
              <a:rPr lang="it-IT" dirty="0"/>
              <a:t>Per ciò che, fuggendo io  e sempre essendomi di fuggire ingegnato il fiero impeto di questo rabbioso spirito, non solamente pe’ piani ma ancora per le profondissime valli mi sono ingegnato d’andare; il che assai manifesto può apparire a chi </a:t>
            </a:r>
            <a:r>
              <a:rPr lang="it-IT" b="1" dirty="0">
                <a:solidFill>
                  <a:srgbClr val="800000"/>
                </a:solidFill>
              </a:rPr>
              <a:t>le presenti novellette guarda, le quali non solamente in </a:t>
            </a:r>
            <a:r>
              <a:rPr lang="it-IT" b="1" dirty="0" err="1">
                <a:solidFill>
                  <a:srgbClr val="800000"/>
                </a:solidFill>
              </a:rPr>
              <a:t>fiorentin</a:t>
            </a:r>
            <a:r>
              <a:rPr lang="it-IT" b="1" dirty="0">
                <a:solidFill>
                  <a:srgbClr val="800000"/>
                </a:solidFill>
              </a:rPr>
              <a:t> volgare e in prosa scritte per me sono e senza titolo, ma ancora in </a:t>
            </a:r>
            <a:r>
              <a:rPr lang="it-IT" b="1" dirty="0" err="1">
                <a:solidFill>
                  <a:srgbClr val="800000"/>
                </a:solidFill>
              </a:rPr>
              <a:t>istilo</a:t>
            </a:r>
            <a:r>
              <a:rPr lang="it-IT" b="1" dirty="0">
                <a:solidFill>
                  <a:srgbClr val="800000"/>
                </a:solidFill>
              </a:rPr>
              <a:t> umilissimo e rimesso quanto il più si possono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Nè</a:t>
            </a:r>
            <a:r>
              <a:rPr lang="it-IT" dirty="0"/>
              <a:t> per tutto ciò l’essere da </a:t>
            </a:r>
            <a:r>
              <a:rPr lang="it-IT" dirty="0" err="1"/>
              <a:t>cotal</a:t>
            </a:r>
            <a:r>
              <a:rPr lang="it-IT" dirty="0"/>
              <a:t> vento fieramente scrollato, anzi presso che diradicato e tutto da’ morsi della ’</a:t>
            </a:r>
            <a:r>
              <a:rPr lang="it-IT" dirty="0" err="1"/>
              <a:t>nvidia</a:t>
            </a:r>
            <a:r>
              <a:rPr lang="it-IT" dirty="0"/>
              <a:t> esser lacerato, non ho potuto cessare; per che assai manifestamente posso comprendere quello esser vero che sogliono i savi dire, che sola la miseria è senza invidia nelle cose presenti.</a:t>
            </a:r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i="1" dirty="0" smtClean="0"/>
              <a:t>Decameron</a:t>
            </a:r>
            <a:r>
              <a:rPr lang="it-IT" dirty="0" smtClean="0"/>
              <a:t>, </a:t>
            </a:r>
            <a:r>
              <a:rPr lang="it-IT" dirty="0" err="1"/>
              <a:t>Intr</a:t>
            </a:r>
            <a:r>
              <a:rPr lang="it-IT" dirty="0"/>
              <a:t>. IV 2-4).</a:t>
            </a:r>
          </a:p>
        </p:txBody>
      </p:sp>
      <p:pic>
        <p:nvPicPr>
          <p:cNvPr id="7" name="Immagine 6" descr="Copertina Boccacc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463" y="5131338"/>
            <a:ext cx="1369537" cy="17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355600"/>
            <a:ext cx="10845800" cy="5821363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Decameron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, Proemio, 9-11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/>
              <a:t> </a:t>
            </a: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E chi negherà questo, quantunque egli si sia, non molto più </a:t>
            </a:r>
            <a:r>
              <a:rPr lang="it-IT" b="1" dirty="0">
                <a:solidFill>
                  <a:srgbClr val="0000FF"/>
                </a:solidFill>
              </a:rPr>
              <a:t>alle vaghe donne che agli uomini</a:t>
            </a:r>
            <a:r>
              <a:rPr lang="it-IT" dirty="0">
                <a:solidFill>
                  <a:srgbClr val="0000FF"/>
                </a:solidFill>
              </a:rPr>
              <a:t> convenirsi donare? 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Esse </a:t>
            </a:r>
            <a:r>
              <a:rPr lang="it-IT" dirty="0">
                <a:solidFill>
                  <a:srgbClr val="0000FF"/>
                </a:solidFill>
              </a:rPr>
              <a:t>dentro </a:t>
            </a:r>
            <a:r>
              <a:rPr lang="it-IT" dirty="0" err="1">
                <a:solidFill>
                  <a:srgbClr val="0000FF"/>
                </a:solidFill>
              </a:rPr>
              <a:t>a’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dilicati</a:t>
            </a:r>
            <a:r>
              <a:rPr lang="it-IT" dirty="0">
                <a:solidFill>
                  <a:srgbClr val="0000FF"/>
                </a:solidFill>
              </a:rPr>
              <a:t> petti, temendo e vergognando, </a:t>
            </a:r>
            <a:r>
              <a:rPr lang="it-IT" b="1" dirty="0">
                <a:solidFill>
                  <a:srgbClr val="0000FF"/>
                </a:solidFill>
              </a:rPr>
              <a:t>tengono </a:t>
            </a:r>
            <a:r>
              <a:rPr lang="it-IT" b="1" dirty="0" err="1">
                <a:solidFill>
                  <a:srgbClr val="0000FF"/>
                </a:solidFill>
              </a:rPr>
              <a:t>l’amorose</a:t>
            </a:r>
            <a:r>
              <a:rPr lang="it-IT" b="1" dirty="0">
                <a:solidFill>
                  <a:srgbClr val="0000FF"/>
                </a:solidFill>
              </a:rPr>
              <a:t> fiamme nascose</a:t>
            </a:r>
            <a:r>
              <a:rPr lang="it-IT" dirty="0">
                <a:solidFill>
                  <a:srgbClr val="0000FF"/>
                </a:solidFill>
              </a:rPr>
              <a:t>, le quali quanto più forza </a:t>
            </a:r>
            <a:r>
              <a:rPr lang="it-IT" dirty="0" err="1">
                <a:solidFill>
                  <a:srgbClr val="0000FF"/>
                </a:solidFill>
              </a:rPr>
              <a:t>abbian</a:t>
            </a:r>
            <a:r>
              <a:rPr lang="it-IT" dirty="0">
                <a:solidFill>
                  <a:srgbClr val="0000FF"/>
                </a:solidFill>
              </a:rPr>
              <a:t> che le palesi coloro il sanno che l’hanno provate: e oltre a ciò, </a:t>
            </a:r>
            <a:r>
              <a:rPr lang="it-IT" b="1" dirty="0">
                <a:solidFill>
                  <a:srgbClr val="0000FF"/>
                </a:solidFill>
              </a:rPr>
              <a:t>ristrette da’ voleri, da’ piaceri, da’ comandamenti</a:t>
            </a:r>
            <a:r>
              <a:rPr lang="it-IT" dirty="0">
                <a:solidFill>
                  <a:srgbClr val="0000FF"/>
                </a:solidFill>
              </a:rPr>
              <a:t> de’ padri, delle madri, de’ fratelli e de’ mariti, il più del tempo </a:t>
            </a:r>
            <a:r>
              <a:rPr lang="it-IT" b="1" dirty="0">
                <a:solidFill>
                  <a:srgbClr val="0000FF"/>
                </a:solidFill>
              </a:rPr>
              <a:t>nel piccolo circuito delle loro camere</a:t>
            </a:r>
            <a:r>
              <a:rPr lang="it-IT" dirty="0">
                <a:solidFill>
                  <a:srgbClr val="0000FF"/>
                </a:solidFill>
              </a:rPr>
              <a:t> racchiuse dimorano e quasi oziose sedendosi, volendo e non volendo in una medesima ora, seco rivolgendo diversi pensieri, li quali non è possibile che sempre </a:t>
            </a:r>
            <a:r>
              <a:rPr lang="it-IT" dirty="0" err="1">
                <a:solidFill>
                  <a:srgbClr val="0000FF"/>
                </a:solidFill>
              </a:rPr>
              <a:t>sieno</a:t>
            </a:r>
            <a:r>
              <a:rPr lang="it-IT" dirty="0">
                <a:solidFill>
                  <a:srgbClr val="0000FF"/>
                </a:solidFill>
              </a:rPr>
              <a:t> allegri.</a:t>
            </a:r>
          </a:p>
          <a:p>
            <a:endParaRPr lang="it-IT" dirty="0"/>
          </a:p>
        </p:txBody>
      </p:sp>
      <p:pic>
        <p:nvPicPr>
          <p:cNvPr id="4" name="Immagine 3" descr="Schermata 2025-09-06 alle 10.5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42" y="3556000"/>
            <a:ext cx="1005958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100" y="431800"/>
            <a:ext cx="108077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Decameron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, Proemio, 13-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endParaRPr lang="it-IT" b="1" dirty="0"/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Adunque</a:t>
            </a:r>
            <a:r>
              <a:rPr lang="it-IT" dirty="0">
                <a:solidFill>
                  <a:srgbClr val="0000FF"/>
                </a:solidFill>
              </a:rPr>
              <a:t>, acciò che in parte per me s’</a:t>
            </a:r>
            <a:r>
              <a:rPr lang="it-IT" dirty="0" err="1">
                <a:solidFill>
                  <a:srgbClr val="0000FF"/>
                </a:solidFill>
              </a:rPr>
              <a:t>amendi</a:t>
            </a:r>
            <a:r>
              <a:rPr lang="it-IT" dirty="0">
                <a:solidFill>
                  <a:srgbClr val="0000FF"/>
                </a:solidFill>
              </a:rPr>
              <a:t> il peccato della fortuna, la quale dove meno era di forza, sì come noi nelle </a:t>
            </a:r>
            <a:r>
              <a:rPr lang="it-IT" dirty="0" err="1">
                <a:solidFill>
                  <a:srgbClr val="0000FF"/>
                </a:solidFill>
              </a:rPr>
              <a:t>dilicate</a:t>
            </a:r>
            <a:r>
              <a:rPr lang="it-IT" dirty="0">
                <a:solidFill>
                  <a:srgbClr val="0000FF"/>
                </a:solidFill>
              </a:rPr>
              <a:t> donne </a:t>
            </a:r>
            <a:r>
              <a:rPr lang="it-IT" dirty="0" err="1">
                <a:solidFill>
                  <a:srgbClr val="0000FF"/>
                </a:solidFill>
              </a:rPr>
              <a:t>veggiamo</a:t>
            </a:r>
            <a:r>
              <a:rPr lang="it-IT" dirty="0">
                <a:solidFill>
                  <a:srgbClr val="0000FF"/>
                </a:solidFill>
              </a:rPr>
              <a:t>, quivi più avara fu di sostegno, </a:t>
            </a:r>
            <a:r>
              <a:rPr lang="it-IT" b="1" dirty="0">
                <a:solidFill>
                  <a:srgbClr val="0000FF"/>
                </a:solidFill>
              </a:rPr>
              <a:t>in soccorso e rifugio di quelle che amano</a:t>
            </a:r>
            <a:r>
              <a:rPr lang="it-IT" dirty="0">
                <a:solidFill>
                  <a:srgbClr val="0000FF"/>
                </a:solidFill>
              </a:rPr>
              <a:t>, per ciò che all’altre è assai l’ago e ’l fuso e l’arcolaio, </a:t>
            </a:r>
            <a:r>
              <a:rPr lang="it-IT" b="1" dirty="0">
                <a:solidFill>
                  <a:srgbClr val="0000FF"/>
                </a:solidFill>
              </a:rPr>
              <a:t>intendo di raccontare cento novelle, o favole o parabole o istorie che dire le vogliamo</a:t>
            </a:r>
            <a:r>
              <a:rPr lang="it-IT" dirty="0">
                <a:solidFill>
                  <a:srgbClr val="0000FF"/>
                </a:solidFill>
              </a:rPr>
              <a:t>, raccontate in </a:t>
            </a:r>
            <a:r>
              <a:rPr lang="it-IT" dirty="0" err="1">
                <a:solidFill>
                  <a:srgbClr val="0000FF"/>
                </a:solidFill>
              </a:rPr>
              <a:t>diece</a:t>
            </a:r>
            <a:r>
              <a:rPr lang="it-IT" dirty="0">
                <a:solidFill>
                  <a:srgbClr val="0000FF"/>
                </a:solidFill>
              </a:rPr>
              <a:t> giorni da </a:t>
            </a:r>
            <a:r>
              <a:rPr lang="it-IT" b="1" dirty="0" smtClean="0">
                <a:solidFill>
                  <a:srgbClr val="0000FF"/>
                </a:solidFill>
              </a:rPr>
              <a:t>una onesta brigata di sette donne e di tre giovani nel </a:t>
            </a:r>
            <a:r>
              <a:rPr lang="it-IT" b="1" dirty="0" err="1" smtClean="0">
                <a:solidFill>
                  <a:srgbClr val="0000FF"/>
                </a:solidFill>
              </a:rPr>
              <a:t>pistelenzioso</a:t>
            </a:r>
            <a:r>
              <a:rPr lang="it-IT" b="1" dirty="0" smtClean="0">
                <a:solidFill>
                  <a:srgbClr val="0000FF"/>
                </a:solidFill>
              </a:rPr>
              <a:t> tempo della passata mortalità fatta</a:t>
            </a:r>
            <a:r>
              <a:rPr lang="it-IT" dirty="0" smtClean="0">
                <a:solidFill>
                  <a:srgbClr val="0000FF"/>
                </a:solidFill>
              </a:rPr>
              <a:t>, </a:t>
            </a:r>
            <a:r>
              <a:rPr lang="it-IT" dirty="0">
                <a:solidFill>
                  <a:srgbClr val="0000FF"/>
                </a:solidFill>
              </a:rPr>
              <a:t>e alcune canzonette dalle predette donne cantate al lor diletto. Nelle quali novelle </a:t>
            </a:r>
            <a:r>
              <a:rPr lang="it-IT" b="1" dirty="0">
                <a:solidFill>
                  <a:srgbClr val="0000FF"/>
                </a:solidFill>
              </a:rPr>
              <a:t>piacevoli e aspri casi d’amore e altri fortunati avvenimenti si </a:t>
            </a:r>
            <a:r>
              <a:rPr lang="it-IT" b="1" dirty="0" err="1">
                <a:solidFill>
                  <a:srgbClr val="0000FF"/>
                </a:solidFill>
              </a:rPr>
              <a:t>vederanno</a:t>
            </a:r>
            <a:r>
              <a:rPr lang="it-IT" b="1" dirty="0">
                <a:solidFill>
                  <a:srgbClr val="0000FF"/>
                </a:solidFill>
              </a:rPr>
              <a:t> così ne’ moderni tempi avvenuti come negli antichi</a:t>
            </a:r>
            <a:r>
              <a:rPr lang="it-IT" dirty="0">
                <a:solidFill>
                  <a:srgbClr val="0000FF"/>
                </a:solidFill>
              </a:rPr>
              <a:t>; delle quali le già dette donne, che queste leggeranno, parimente </a:t>
            </a:r>
            <a:r>
              <a:rPr lang="it-IT" b="1" dirty="0">
                <a:solidFill>
                  <a:srgbClr val="0000FF"/>
                </a:solidFill>
              </a:rPr>
              <a:t>diletto</a:t>
            </a:r>
            <a:r>
              <a:rPr lang="it-IT" dirty="0">
                <a:solidFill>
                  <a:srgbClr val="0000FF"/>
                </a:solidFill>
              </a:rPr>
              <a:t> delle sollazzevoli cose in quelle mostrate e </a:t>
            </a:r>
            <a:r>
              <a:rPr lang="it-IT" b="1" dirty="0">
                <a:solidFill>
                  <a:srgbClr val="0000FF"/>
                </a:solidFill>
              </a:rPr>
              <a:t>utile consiglio </a:t>
            </a:r>
            <a:r>
              <a:rPr lang="it-IT" dirty="0">
                <a:solidFill>
                  <a:srgbClr val="0000FF"/>
                </a:solidFill>
              </a:rPr>
              <a:t>potranno pigliare, in quanto potranno </a:t>
            </a:r>
            <a:r>
              <a:rPr lang="it-IT" dirty="0" err="1">
                <a:solidFill>
                  <a:srgbClr val="0000FF"/>
                </a:solidFill>
              </a:rPr>
              <a:t>cognoscere</a:t>
            </a:r>
            <a:r>
              <a:rPr lang="it-IT" dirty="0">
                <a:solidFill>
                  <a:srgbClr val="0000FF"/>
                </a:solidFill>
              </a:rPr>
              <a:t> quello che sia da fuggire e che sia similmente da seguitare. </a:t>
            </a:r>
          </a:p>
          <a:p>
            <a:endParaRPr lang="it-IT" dirty="0"/>
          </a:p>
        </p:txBody>
      </p:sp>
      <p:pic>
        <p:nvPicPr>
          <p:cNvPr id="4" name="Immagine 3" descr="Schermata 2025-09-06 alle 10.5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42" y="3556000"/>
            <a:ext cx="1005958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thumbnail_Cavalcant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67" r="-73667"/>
          <a:stretch>
            <a:fillRect/>
          </a:stretch>
        </p:blipFill>
        <p:spPr>
          <a:xfrm>
            <a:off x="-1967894" y="761396"/>
            <a:ext cx="9848924" cy="5540223"/>
          </a:xfrm>
        </p:spPr>
      </p:pic>
      <p:pic>
        <p:nvPicPr>
          <p:cNvPr id="2" name="Immagine 1" descr="Boccaccio di Lodo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55" y="411239"/>
            <a:ext cx="5835901" cy="59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1686</Words>
  <Application>Microsoft Macintosh PowerPoint</Application>
  <PresentationFormat>Personalizzato</PresentationFormat>
  <Paragraphs>96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2_Tema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fiorentino “postclassico”</vt:lpstr>
      <vt:lpstr> Conservazione e innovazione in Boccaccio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NOCERA</dc:creator>
  <cp:lastModifiedBy>x</cp:lastModifiedBy>
  <cp:revision>407</cp:revision>
  <dcterms:created xsi:type="dcterms:W3CDTF">2019-02-25T11:16:24Z</dcterms:created>
  <dcterms:modified xsi:type="dcterms:W3CDTF">2026-03-18T10:40:41Z</dcterms:modified>
</cp:coreProperties>
</file>